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264" r:id="rId2"/>
    <p:sldId id="260" r:id="rId3"/>
    <p:sldId id="268" r:id="rId4"/>
    <p:sldId id="262" r:id="rId5"/>
    <p:sldId id="263" r:id="rId6"/>
    <p:sldId id="266" r:id="rId7"/>
    <p:sldId id="269" r:id="rId8"/>
    <p:sldId id="267" r:id="rId9"/>
  </p:sldIdLst>
  <p:sldSz cx="24387175" cy="13716000"/>
  <p:notesSz cx="6670675" cy="9802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1E6"/>
    <a:srgbClr val="EDA966"/>
    <a:srgbClr val="EEA966"/>
    <a:srgbClr val="E17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30" autoAdjust="0"/>
    <p:restoredTop sz="94014" autoAdjust="0"/>
  </p:normalViewPr>
  <p:slideViewPr>
    <p:cSldViewPr snapToGrid="0" showGuides="1">
      <p:cViewPr varScale="1">
        <p:scale>
          <a:sx n="43" d="100"/>
          <a:sy n="43" d="100"/>
        </p:scale>
        <p:origin x="66" y="246"/>
      </p:cViewPr>
      <p:guideLst>
        <p:guide orient="horz" pos="4320"/>
        <p:guide pos="76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324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D5DF558-9530-6E40-82DE-F04C6FE88B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890626" cy="491843"/>
          </a:xfrm>
          <a:prstGeom prst="rect">
            <a:avLst/>
          </a:prstGeom>
        </p:spPr>
        <p:txBody>
          <a:bodyPr vert="horz" lIns="94125" tIns="47063" rIns="94125" bIns="47063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A2F89C2-501E-4F4C-9069-A5257001359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778506" y="0"/>
            <a:ext cx="2890626" cy="491843"/>
          </a:xfrm>
          <a:prstGeom prst="rect">
            <a:avLst/>
          </a:prstGeom>
        </p:spPr>
        <p:txBody>
          <a:bodyPr vert="horz" lIns="94125" tIns="47063" rIns="94125" bIns="47063" rtlCol="0"/>
          <a:lstStyle>
            <a:lvl1pPr algn="r">
              <a:defRPr sz="1200"/>
            </a:lvl1pPr>
          </a:lstStyle>
          <a:p>
            <a:fld id="{2CD6677F-F13A-CF49-8277-D26E9F34E368}" type="datetimeFigureOut">
              <a:rPr lang="nl-NL" smtClean="0"/>
              <a:t>15-11-2023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4258D68-680A-314B-AE26-791CAC08C1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10972"/>
            <a:ext cx="2890626" cy="491842"/>
          </a:xfrm>
          <a:prstGeom prst="rect">
            <a:avLst/>
          </a:prstGeom>
        </p:spPr>
        <p:txBody>
          <a:bodyPr vert="horz" lIns="94125" tIns="47063" rIns="94125" bIns="47063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E07F7F9-EF50-984A-BF5A-03DD99B5CF3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778506" y="9310972"/>
            <a:ext cx="2890626" cy="491842"/>
          </a:xfrm>
          <a:prstGeom prst="rect">
            <a:avLst/>
          </a:prstGeom>
        </p:spPr>
        <p:txBody>
          <a:bodyPr vert="horz" lIns="94125" tIns="47063" rIns="94125" bIns="47063" rtlCol="0" anchor="b"/>
          <a:lstStyle>
            <a:lvl1pPr algn="r">
              <a:defRPr sz="1200"/>
            </a:lvl1pPr>
          </a:lstStyle>
          <a:p>
            <a:fld id="{813E4D75-0DE1-F443-933B-AB348A351F3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91703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90626" cy="491843"/>
          </a:xfrm>
          <a:prstGeom prst="rect">
            <a:avLst/>
          </a:prstGeom>
        </p:spPr>
        <p:txBody>
          <a:bodyPr vert="horz" lIns="94125" tIns="47063" rIns="94125" bIns="47063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8506" y="0"/>
            <a:ext cx="2890626" cy="491843"/>
          </a:xfrm>
          <a:prstGeom prst="rect">
            <a:avLst/>
          </a:prstGeom>
        </p:spPr>
        <p:txBody>
          <a:bodyPr vert="horz" lIns="94125" tIns="47063" rIns="94125" bIns="47063" rtlCol="0"/>
          <a:lstStyle>
            <a:lvl1pPr algn="r">
              <a:defRPr sz="1200"/>
            </a:lvl1pPr>
          </a:lstStyle>
          <a:p>
            <a:fld id="{E6565E9C-BDE4-4976-8D1C-DA303E2F2E7F}" type="datetimeFigureOut">
              <a:rPr lang="en-GB" smtClean="0"/>
              <a:t>15/11/2023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5288" y="1225550"/>
            <a:ext cx="5880100" cy="3308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125" tIns="47063" rIns="94125" bIns="47063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7068" y="4717604"/>
            <a:ext cx="5336540" cy="3859858"/>
          </a:xfrm>
          <a:prstGeom prst="rect">
            <a:avLst/>
          </a:prstGeom>
        </p:spPr>
        <p:txBody>
          <a:bodyPr vert="horz" lIns="94125" tIns="47063" rIns="94125" bIns="4706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10972"/>
            <a:ext cx="2890626" cy="491842"/>
          </a:xfrm>
          <a:prstGeom prst="rect">
            <a:avLst/>
          </a:prstGeom>
        </p:spPr>
        <p:txBody>
          <a:bodyPr vert="horz" lIns="94125" tIns="47063" rIns="94125" bIns="47063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8506" y="9310972"/>
            <a:ext cx="2890626" cy="491842"/>
          </a:xfrm>
          <a:prstGeom prst="rect">
            <a:avLst/>
          </a:prstGeom>
        </p:spPr>
        <p:txBody>
          <a:bodyPr vert="horz" lIns="94125" tIns="47063" rIns="94125" bIns="47063" rtlCol="0" anchor="b"/>
          <a:lstStyle>
            <a:lvl1pPr algn="r">
              <a:defRPr sz="1200"/>
            </a:lvl1pPr>
          </a:lstStyle>
          <a:p>
            <a:fld id="{CC319040-423E-42A6-8BB8-5EDE1F5CB82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764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sv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9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sv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emf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emf"/><Relationship Id="rId4" Type="http://schemas.openxmlformats.org/officeDocument/2006/relationships/image" Target="../media/image9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emf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emf"/><Relationship Id="rId4" Type="http://schemas.openxmlformats.org/officeDocument/2006/relationships/image" Target="../media/image9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png"/><Relationship Id="rId4" Type="http://schemas.openxmlformats.org/officeDocument/2006/relationships/image" Target="../media/image9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31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31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9.sv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9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9.emf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0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9.sv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43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5.emf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6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43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9.sv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49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8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2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49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8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9.sv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 Voorbla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7">
            <a:extLst>
              <a:ext uri="{FF2B5EF4-FFF2-40B4-BE49-F238E27FC236}">
                <a16:creationId xmlns:a16="http://schemas.microsoft.com/office/drawing/2014/main" id="{6BE25A93-CD02-C441-97AC-2768F19634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980"/>
            <a:ext cx="12192000" cy="13706039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804C8CB9-DE8D-1541-AB67-994B9F212A9C}"/>
              </a:ext>
            </a:extLst>
          </p:cNvPr>
          <p:cNvSpPr/>
          <p:nvPr userDrawn="1"/>
        </p:nvSpPr>
        <p:spPr>
          <a:xfrm>
            <a:off x="12193588" y="0"/>
            <a:ext cx="12193587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821478" y="2542233"/>
            <a:ext cx="11147700" cy="857494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82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821477" y="11471275"/>
            <a:ext cx="11147699" cy="1406127"/>
          </a:xfrm>
        </p:spPr>
        <p:txBody>
          <a:bodyPr anchor="b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27F9E93-62A0-B44B-9434-670A4EAA8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18235" y="-2"/>
            <a:ext cx="6057003" cy="254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64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0 Algemeen Tussenblad Lichtgroen met tekst">
    <p:bg>
      <p:bgPr>
        <a:solidFill>
          <a:srgbClr val="D7E7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8A547C9E-C318-D84A-ABA6-BAEDF185A8A9}"/>
              </a:ext>
            </a:extLst>
          </p:cNvPr>
          <p:cNvSpPr/>
          <p:nvPr userDrawn="1"/>
        </p:nvSpPr>
        <p:spPr>
          <a:xfrm>
            <a:off x="11718387" y="11264400"/>
            <a:ext cx="950400" cy="24516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F990B385-969F-2B45-94DD-74D54BD41677}"/>
              </a:ext>
            </a:extLst>
          </p:cNvPr>
          <p:cNvSpPr/>
          <p:nvPr userDrawn="1"/>
        </p:nvSpPr>
        <p:spPr>
          <a:xfrm>
            <a:off x="11718387" y="10803599"/>
            <a:ext cx="950400" cy="950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7442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1 Algemeen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0487794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2 Algemeen Voorbeeld foto –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3">
            <a:extLst>
              <a:ext uri="{FF2B5EF4-FFF2-40B4-BE49-F238E27FC236}">
                <a16:creationId xmlns:a16="http://schemas.microsoft.com/office/drawing/2014/main" id="{4A1852F2-A022-F64B-B142-C625F02FDD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" r="36"/>
          <a:stretch/>
        </p:blipFill>
        <p:spPr>
          <a:xfrm>
            <a:off x="0" y="-1"/>
            <a:ext cx="12192000" cy="1371599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1719422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3 Algemeen Voorbeeld illustratie –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453094-6C0B-2140-97D9-4001BC1131BF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D7E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BE5B5D6C-990E-A342-8BA0-FAFD15634B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93300ADE-20FA-0B4B-B767-733B6AE907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202" y="2371813"/>
            <a:ext cx="8131181" cy="838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570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4 Algemeen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10005046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1007070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7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42359638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5 Algemeen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21710640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3987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6" y="3726000"/>
            <a:ext cx="21710641" cy="8702675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3637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6 Algemeen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755" y="1725278"/>
            <a:ext cx="21689664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348756" y="3714749"/>
            <a:ext cx="21689664" cy="8640425"/>
          </a:xfr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14999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7 Algemeen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A14DAA77-4ECB-1E45-9F58-1266A1D41F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7123"/>
            <a:ext cx="24387175" cy="11788877"/>
          </a:xfr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10255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 Missie Logius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C61F54-1A50-4BA3-B44E-30A710F124F9}"/>
              </a:ext>
            </a:extLst>
          </p:cNvPr>
          <p:cNvSpPr/>
          <p:nvPr userDrawn="1"/>
        </p:nvSpPr>
        <p:spPr>
          <a:xfrm>
            <a:off x="11815587" y="4671236"/>
            <a:ext cx="756000" cy="904476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7" name="Tekstvak 4">
            <a:extLst>
              <a:ext uri="{FF2B5EF4-FFF2-40B4-BE49-F238E27FC236}">
                <a16:creationId xmlns:a16="http://schemas.microsoft.com/office/drawing/2014/main" id="{F1D0750D-6ACF-324C-BA7D-FD4A25CEF284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Regie op stelsels</a:t>
            </a:r>
            <a:br>
              <a:rPr lang="nl-NL" sz="4100" dirty="0">
                <a:solidFill>
                  <a:schemeClr val="bg1"/>
                </a:solidFill>
              </a:rPr>
            </a:br>
            <a:r>
              <a:rPr lang="nl-NL" sz="410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9" name="Oval 24">
            <a:extLst>
              <a:ext uri="{FF2B5EF4-FFF2-40B4-BE49-F238E27FC236}">
                <a16:creationId xmlns:a16="http://schemas.microsoft.com/office/drawing/2014/main" id="{CB46B796-5CEB-D04D-B131-5C21E5B2CF96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5">
            <a:extLst>
              <a:ext uri="{FF2B5EF4-FFF2-40B4-BE49-F238E27FC236}">
                <a16:creationId xmlns:a16="http://schemas.microsoft.com/office/drawing/2014/main" id="{1B72E4A9-EE16-8342-ABCB-92A23FF10020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6">
            <a:extLst>
              <a:ext uri="{FF2B5EF4-FFF2-40B4-BE49-F238E27FC236}">
                <a16:creationId xmlns:a16="http://schemas.microsoft.com/office/drawing/2014/main" id="{D77A44B9-CD33-4C48-B653-5BEFFFB88B65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7">
            <a:extLst>
              <a:ext uri="{FF2B5EF4-FFF2-40B4-BE49-F238E27FC236}">
                <a16:creationId xmlns:a16="http://schemas.microsoft.com/office/drawing/2014/main" id="{7595F974-743F-E542-A571-D42FD8B408A4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28">
            <a:extLst>
              <a:ext uri="{FF2B5EF4-FFF2-40B4-BE49-F238E27FC236}">
                <a16:creationId xmlns:a16="http://schemas.microsoft.com/office/drawing/2014/main" id="{7962FD1F-4EFB-3946-9F47-4284E7126C4E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3CC1A137-8D86-F840-891B-FB29AEFBBF4D}"/>
              </a:ext>
            </a:extLst>
          </p:cNvPr>
          <p:cNvSpPr txBox="1"/>
          <p:nvPr userDrawn="1"/>
        </p:nvSpPr>
        <p:spPr>
          <a:xfrm>
            <a:off x="13586009" y="4294460"/>
            <a:ext cx="8194999" cy="73883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nl-NL" sz="4100" b="1" dirty="0">
                <a:solidFill>
                  <a:schemeClr val="bg1"/>
                </a:solidFill>
              </a:rPr>
              <a:t>De Missie van Logius</a:t>
            </a:r>
          </a:p>
          <a:p>
            <a:pPr algn="l"/>
            <a:endParaRPr lang="nl-NL" sz="3200" dirty="0">
              <a:solidFill>
                <a:schemeClr val="bg1"/>
              </a:solidFill>
            </a:endParaRPr>
          </a:p>
          <a:p>
            <a:pPr algn="l"/>
            <a:r>
              <a:rPr lang="nl-NL" sz="2400" dirty="0">
                <a:solidFill>
                  <a:schemeClr val="bg1"/>
                </a:solidFill>
              </a:rPr>
              <a:t>Logius gelooft in een overheid die altijd, overal</a:t>
            </a:r>
          </a:p>
          <a:p>
            <a:pPr algn="l"/>
            <a:r>
              <a:rPr lang="nl-NL" sz="2400" dirty="0">
                <a:solidFill>
                  <a:schemeClr val="bg1"/>
                </a:solidFill>
              </a:rPr>
              <a:t>en voor iedereen beschikbaar en toegankelijk is.</a:t>
            </a:r>
          </a:p>
          <a:p>
            <a:pPr algn="l"/>
            <a:endParaRPr lang="nl-NL" sz="2400" dirty="0">
              <a:solidFill>
                <a:schemeClr val="bg1"/>
              </a:solidFill>
            </a:endParaRPr>
          </a:p>
          <a:p>
            <a:pPr algn="l"/>
            <a:r>
              <a:rPr lang="nl-NL" sz="2400" dirty="0">
                <a:solidFill>
                  <a:schemeClr val="bg1"/>
                </a:solidFill>
              </a:rPr>
              <a:t>Daarom bieden we publieke organisaties producten en diensten waarmee we er samen voor zorgen dat burgers en bedrijven digitaal zaken kunnen regelen met de overheid.</a:t>
            </a:r>
          </a:p>
          <a:p>
            <a:pPr algn="l"/>
            <a:endParaRPr lang="nl-NL" sz="2400" dirty="0">
              <a:solidFill>
                <a:schemeClr val="bg1"/>
              </a:solidFill>
            </a:endParaRPr>
          </a:p>
          <a:p>
            <a:pPr algn="l"/>
            <a:r>
              <a:rPr lang="nl-NL" sz="2400" dirty="0">
                <a:solidFill>
                  <a:schemeClr val="bg1"/>
                </a:solidFill>
              </a:rPr>
              <a:t>Dat doen we vakkundig, betrouwbaar en</a:t>
            </a:r>
          </a:p>
          <a:p>
            <a:pPr algn="l"/>
            <a:r>
              <a:rPr lang="nl-NL" sz="2400" dirty="0">
                <a:solidFill>
                  <a:schemeClr val="bg1"/>
                </a:solidFill>
              </a:rPr>
              <a:t>in eenvoud. </a:t>
            </a:r>
          </a:p>
        </p:txBody>
      </p:sp>
    </p:spTree>
    <p:extLst>
      <p:ext uri="{BB962C8B-B14F-4D97-AF65-F5344CB8AC3E}">
        <p14:creationId xmlns:p14="http://schemas.microsoft.com/office/powerpoint/2010/main" val="3844054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2 Centrale boodschap Logius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C61F54-1A50-4BA3-B44E-30A710F124F9}"/>
              </a:ext>
            </a:extLst>
          </p:cNvPr>
          <p:cNvSpPr/>
          <p:nvPr userDrawn="1"/>
        </p:nvSpPr>
        <p:spPr>
          <a:xfrm>
            <a:off x="11815587" y="4671236"/>
            <a:ext cx="756000" cy="904476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7" name="Tekstvak 4">
            <a:extLst>
              <a:ext uri="{FF2B5EF4-FFF2-40B4-BE49-F238E27FC236}">
                <a16:creationId xmlns:a16="http://schemas.microsoft.com/office/drawing/2014/main" id="{F1D0750D-6ACF-324C-BA7D-FD4A25CEF284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Regie op stelsels</a:t>
            </a:r>
            <a:br>
              <a:rPr lang="nl-NL" sz="4100" dirty="0">
                <a:solidFill>
                  <a:schemeClr val="bg1"/>
                </a:solidFill>
              </a:rPr>
            </a:br>
            <a:r>
              <a:rPr lang="nl-NL" sz="410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9" name="Oval 24">
            <a:extLst>
              <a:ext uri="{FF2B5EF4-FFF2-40B4-BE49-F238E27FC236}">
                <a16:creationId xmlns:a16="http://schemas.microsoft.com/office/drawing/2014/main" id="{CB46B796-5CEB-D04D-B131-5C21E5B2CF96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5">
            <a:extLst>
              <a:ext uri="{FF2B5EF4-FFF2-40B4-BE49-F238E27FC236}">
                <a16:creationId xmlns:a16="http://schemas.microsoft.com/office/drawing/2014/main" id="{1B72E4A9-EE16-8342-ABCB-92A23FF10020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6">
            <a:extLst>
              <a:ext uri="{FF2B5EF4-FFF2-40B4-BE49-F238E27FC236}">
                <a16:creationId xmlns:a16="http://schemas.microsoft.com/office/drawing/2014/main" id="{D77A44B9-CD33-4C48-B653-5BEFFFB88B65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7">
            <a:extLst>
              <a:ext uri="{FF2B5EF4-FFF2-40B4-BE49-F238E27FC236}">
                <a16:creationId xmlns:a16="http://schemas.microsoft.com/office/drawing/2014/main" id="{7595F974-743F-E542-A571-D42FD8B408A4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28">
            <a:extLst>
              <a:ext uri="{FF2B5EF4-FFF2-40B4-BE49-F238E27FC236}">
                <a16:creationId xmlns:a16="http://schemas.microsoft.com/office/drawing/2014/main" id="{7962FD1F-4EFB-3946-9F47-4284E7126C4E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3CC1A137-8D86-F840-891B-FB29AEFBBF4D}"/>
              </a:ext>
            </a:extLst>
          </p:cNvPr>
          <p:cNvSpPr txBox="1"/>
          <p:nvPr userDrawn="1"/>
        </p:nvSpPr>
        <p:spPr>
          <a:xfrm>
            <a:off x="13586009" y="4294460"/>
            <a:ext cx="6024605" cy="73883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l-NL" sz="4100" b="1" dirty="0">
                <a:solidFill>
                  <a:schemeClr val="bg1"/>
                </a:solidFill>
              </a:rPr>
              <a:t>Samen zorgen we voor een digitale overheid die werkt voor iedereen. </a:t>
            </a:r>
          </a:p>
        </p:txBody>
      </p:sp>
    </p:spTree>
    <p:extLst>
      <p:ext uri="{BB962C8B-B14F-4D97-AF65-F5344CB8AC3E}">
        <p14:creationId xmlns:p14="http://schemas.microsoft.com/office/powerpoint/2010/main" val="1183436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2 Voorbla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4">
            <a:extLst>
              <a:ext uri="{FF2B5EF4-FFF2-40B4-BE49-F238E27FC236}">
                <a16:creationId xmlns:a16="http://schemas.microsoft.com/office/drawing/2014/main" id="{E179A1CE-AC72-7949-8131-48F0624E0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" r="36"/>
          <a:stretch/>
        </p:blipFill>
        <p:spPr>
          <a:xfrm>
            <a:off x="0" y="-1"/>
            <a:ext cx="12192000" cy="13715999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804C8CB9-DE8D-1541-AB67-994B9F212A9C}"/>
              </a:ext>
            </a:extLst>
          </p:cNvPr>
          <p:cNvSpPr/>
          <p:nvPr userDrawn="1"/>
        </p:nvSpPr>
        <p:spPr>
          <a:xfrm>
            <a:off x="12193588" y="0"/>
            <a:ext cx="12193587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821478" y="2542233"/>
            <a:ext cx="11147700" cy="857494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82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821477" y="11471275"/>
            <a:ext cx="11147699" cy="1406127"/>
          </a:xfrm>
        </p:spPr>
        <p:txBody>
          <a:bodyPr anchor="b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27F9E93-62A0-B44B-9434-670A4EAA8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18235" y="-2"/>
            <a:ext cx="6057003" cy="254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051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3 Domeinen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A6CF40ED-B3DB-6A4C-8048-A7CEA8CC2670}"/>
              </a:ext>
            </a:extLst>
          </p:cNvPr>
          <p:cNvCxnSpPr/>
          <p:nvPr userDrawn="1"/>
        </p:nvCxnSpPr>
        <p:spPr>
          <a:xfrm>
            <a:off x="1550149" y="6126453"/>
            <a:ext cx="3936251" cy="0"/>
          </a:xfrm>
          <a:prstGeom prst="line">
            <a:avLst/>
          </a:prstGeom>
          <a:ln w="254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4C346DEE-E7C9-284C-90A7-F27EDBB040B8}"/>
              </a:ext>
            </a:extLst>
          </p:cNvPr>
          <p:cNvCxnSpPr/>
          <p:nvPr userDrawn="1"/>
        </p:nvCxnSpPr>
        <p:spPr>
          <a:xfrm>
            <a:off x="5873229" y="6126453"/>
            <a:ext cx="3936251" cy="0"/>
          </a:xfrm>
          <a:prstGeom prst="line">
            <a:avLst/>
          </a:prstGeom>
          <a:ln w="254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4EC85019-264A-8444-8C67-2D7810A7E99F}"/>
              </a:ext>
            </a:extLst>
          </p:cNvPr>
          <p:cNvCxnSpPr/>
          <p:nvPr userDrawn="1"/>
        </p:nvCxnSpPr>
        <p:spPr>
          <a:xfrm>
            <a:off x="10196309" y="6126453"/>
            <a:ext cx="3936251" cy="0"/>
          </a:xfrm>
          <a:prstGeom prst="line">
            <a:avLst/>
          </a:prstGeom>
          <a:ln w="254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78A0D59E-E748-FE46-B13F-34DA25396717}"/>
              </a:ext>
            </a:extLst>
          </p:cNvPr>
          <p:cNvCxnSpPr/>
          <p:nvPr userDrawn="1"/>
        </p:nvCxnSpPr>
        <p:spPr>
          <a:xfrm>
            <a:off x="14519389" y="6126453"/>
            <a:ext cx="3936251" cy="0"/>
          </a:xfrm>
          <a:prstGeom prst="line">
            <a:avLst/>
          </a:prstGeom>
          <a:ln w="254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B7349073-4E48-D449-AE04-A617E6D9EB2B}"/>
              </a:ext>
            </a:extLst>
          </p:cNvPr>
          <p:cNvCxnSpPr/>
          <p:nvPr userDrawn="1"/>
        </p:nvCxnSpPr>
        <p:spPr>
          <a:xfrm>
            <a:off x="18842469" y="6126453"/>
            <a:ext cx="3936251" cy="0"/>
          </a:xfrm>
          <a:prstGeom prst="line">
            <a:avLst/>
          </a:prstGeom>
          <a:ln w="254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Afbeelding 25">
            <a:extLst>
              <a:ext uri="{FF2B5EF4-FFF2-40B4-BE49-F238E27FC236}">
                <a16:creationId xmlns:a16="http://schemas.microsoft.com/office/drawing/2014/main" id="{63CB9BC0-11FE-DD4C-9228-468387FD57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309" y="4947762"/>
            <a:ext cx="792000" cy="792000"/>
          </a:xfrm>
          <a:prstGeom prst="rect">
            <a:avLst/>
          </a:prstGeom>
        </p:spPr>
      </p:pic>
      <p:pic>
        <p:nvPicPr>
          <p:cNvPr id="27" name="Afbeelding 26">
            <a:extLst>
              <a:ext uri="{FF2B5EF4-FFF2-40B4-BE49-F238E27FC236}">
                <a16:creationId xmlns:a16="http://schemas.microsoft.com/office/drawing/2014/main" id="{1046E19E-7037-D746-8B81-8125DD73046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9389" y="4947762"/>
            <a:ext cx="792000" cy="792000"/>
          </a:xfrm>
          <a:prstGeom prst="rect">
            <a:avLst/>
          </a:prstGeom>
        </p:spPr>
      </p:pic>
      <p:pic>
        <p:nvPicPr>
          <p:cNvPr id="28" name="Afbeelding 27">
            <a:extLst>
              <a:ext uri="{FF2B5EF4-FFF2-40B4-BE49-F238E27FC236}">
                <a16:creationId xmlns:a16="http://schemas.microsoft.com/office/drawing/2014/main" id="{2532647A-096B-954F-BA3B-74F81A187B7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228" y="4948554"/>
            <a:ext cx="792000" cy="792000"/>
          </a:xfrm>
          <a:prstGeom prst="rect">
            <a:avLst/>
          </a:prstGeom>
        </p:spPr>
      </p:pic>
      <p:pic>
        <p:nvPicPr>
          <p:cNvPr id="29" name="Afbeelding 28">
            <a:extLst>
              <a:ext uri="{FF2B5EF4-FFF2-40B4-BE49-F238E27FC236}">
                <a16:creationId xmlns:a16="http://schemas.microsoft.com/office/drawing/2014/main" id="{5BA1FAC5-78E9-244A-BBF7-44BE2969AE6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2469" y="4947762"/>
            <a:ext cx="792000" cy="792000"/>
          </a:xfrm>
          <a:prstGeom prst="rect">
            <a:avLst/>
          </a:prstGeom>
        </p:spPr>
      </p:pic>
      <p:pic>
        <p:nvPicPr>
          <p:cNvPr id="30" name="Afbeelding 29">
            <a:extLst>
              <a:ext uri="{FF2B5EF4-FFF2-40B4-BE49-F238E27FC236}">
                <a16:creationId xmlns:a16="http://schemas.microsoft.com/office/drawing/2014/main" id="{E89DFA4F-60F7-0342-AECD-54426EC982D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149" y="4948555"/>
            <a:ext cx="791207" cy="791207"/>
          </a:xfrm>
          <a:prstGeom prst="rect">
            <a:avLst/>
          </a:prstGeom>
        </p:spPr>
      </p:pic>
      <p:sp>
        <p:nvSpPr>
          <p:cNvPr id="31" name="Tekstvak 30">
            <a:extLst>
              <a:ext uri="{FF2B5EF4-FFF2-40B4-BE49-F238E27FC236}">
                <a16:creationId xmlns:a16="http://schemas.microsoft.com/office/drawing/2014/main" id="{E625C973-DA58-6448-86C5-198CE00AF485}"/>
              </a:ext>
            </a:extLst>
          </p:cNvPr>
          <p:cNvSpPr txBox="1"/>
          <p:nvPr userDrawn="1"/>
        </p:nvSpPr>
        <p:spPr>
          <a:xfrm>
            <a:off x="2499360" y="4948555"/>
            <a:ext cx="2987039" cy="7810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2000" b="1" dirty="0"/>
              <a:t>Toegang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D0443213-599E-4A4C-A978-C1B0DFC142A7}"/>
              </a:ext>
            </a:extLst>
          </p:cNvPr>
          <p:cNvSpPr txBox="1"/>
          <p:nvPr userDrawn="1"/>
        </p:nvSpPr>
        <p:spPr>
          <a:xfrm>
            <a:off x="6822440" y="4948555"/>
            <a:ext cx="2987039" cy="7810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2000" b="1" dirty="0"/>
              <a:t>Interactie</a:t>
            </a: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86B368D2-BF7D-2B4D-88F2-D5F875261FDB}"/>
              </a:ext>
            </a:extLst>
          </p:cNvPr>
          <p:cNvSpPr txBox="1"/>
          <p:nvPr userDrawn="1"/>
        </p:nvSpPr>
        <p:spPr>
          <a:xfrm>
            <a:off x="11145520" y="4948555"/>
            <a:ext cx="2987039" cy="7810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2000" b="1" dirty="0" err="1"/>
              <a:t>Gegevens-uitwisseling</a:t>
            </a:r>
            <a:endParaRPr lang="nl-NL" sz="2000" b="1" dirty="0"/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E1044E12-6195-2344-ACC6-A05CAC66AC5D}"/>
              </a:ext>
            </a:extLst>
          </p:cNvPr>
          <p:cNvSpPr txBox="1"/>
          <p:nvPr userDrawn="1"/>
        </p:nvSpPr>
        <p:spPr>
          <a:xfrm>
            <a:off x="15468600" y="4948555"/>
            <a:ext cx="2987039" cy="7810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2000" b="1" dirty="0"/>
              <a:t>Infrastructuur</a:t>
            </a:r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BC8D71EC-A8C6-6E48-AB5B-A890647B96B3}"/>
              </a:ext>
            </a:extLst>
          </p:cNvPr>
          <p:cNvSpPr txBox="1"/>
          <p:nvPr userDrawn="1"/>
        </p:nvSpPr>
        <p:spPr>
          <a:xfrm>
            <a:off x="19791680" y="4948555"/>
            <a:ext cx="2987039" cy="7810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2000" b="1" dirty="0"/>
              <a:t>Regie op stelsels en standaarden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0ECDDC91-C2D3-9644-8506-E16D8284622F}"/>
              </a:ext>
            </a:extLst>
          </p:cNvPr>
          <p:cNvSpPr txBox="1"/>
          <p:nvPr userDrawn="1"/>
        </p:nvSpPr>
        <p:spPr>
          <a:xfrm>
            <a:off x="1550148" y="6614938"/>
            <a:ext cx="3936251" cy="524890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diensten en producten van Logius kan veilig en makkelijk toegang worden gegeven tot online </a:t>
            </a:r>
            <a:r>
              <a:rPr lang="nl-NL" sz="2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dienst-verlening</a:t>
            </a: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Niet alleen vanuit Nederland, maar ook </a:t>
            </a:r>
            <a:r>
              <a:rPr lang="nl-NL" sz="2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daar-buiten</a:t>
            </a: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Vaak gaat het om privacygevoelige gegevens. Logius biedt de zekerheid dat gegevens met de juiste persoon of het juiste bedrijf worden gedeeld. </a:t>
            </a: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3CED80A6-C3ED-0A47-A8AF-2A7399AEE304}"/>
              </a:ext>
            </a:extLst>
          </p:cNvPr>
          <p:cNvSpPr txBox="1"/>
          <p:nvPr userDrawn="1"/>
        </p:nvSpPr>
        <p:spPr>
          <a:xfrm>
            <a:off x="5873228" y="6614938"/>
            <a:ext cx="3936251" cy="524890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Burgers en ondernemers 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kunt u op een veilige en toegankelijke manier attenderen op belangrijke zaken met een digitaal bericht.</a:t>
            </a:r>
          </a:p>
          <a:p>
            <a:pPr eaLnBrk="0" hangingPunct="0">
              <a:lnSpc>
                <a:spcPct val="100000"/>
              </a:lnSpc>
            </a:pPr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Ook kunt u iemand inzicht geven in zijn of haar geregistreerde gegevens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diegene de regie geven over deze </a:t>
            </a:r>
            <a:r>
              <a:rPr lang="nl-NL" sz="2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persoons-gegevens</a:t>
            </a: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waaronder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 delen met anderen.</a:t>
            </a: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EB9F4020-CA2C-954E-9D79-F80E79E0224A}"/>
              </a:ext>
            </a:extLst>
          </p:cNvPr>
          <p:cNvSpPr txBox="1"/>
          <p:nvPr userDrawn="1"/>
        </p:nvSpPr>
        <p:spPr>
          <a:xfrm>
            <a:off x="10196308" y="6614938"/>
            <a:ext cx="3936251" cy="524890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Uw gegevens kunt u veilig, betrouwbaar en </a:t>
            </a:r>
            <a:r>
              <a:rPr lang="nl-NL" sz="2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gestandaar-diseerd</a:t>
            </a: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uitwisselen tussen overheden, burgers en bedrijven.</a:t>
            </a:r>
          </a:p>
          <a:p>
            <a:pPr eaLnBrk="0" hangingPunct="0">
              <a:lnSpc>
                <a:spcPct val="100000"/>
              </a:lnSpc>
            </a:pPr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maakt dit mogelijk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 ketenpartner voor de digitale overheid.</a:t>
            </a:r>
          </a:p>
          <a:p>
            <a:pPr eaLnBrk="0" hangingPunct="0">
              <a:lnSpc>
                <a:spcPct val="100000"/>
              </a:lnSpc>
            </a:pPr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Daarbij bieden we ook oplossingen om de gegevens in de basisregistraties op orde te houden en uit te wisselen.</a:t>
            </a:r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F51030E1-C554-A447-A03B-EEE72351A79D}"/>
              </a:ext>
            </a:extLst>
          </p:cNvPr>
          <p:cNvSpPr txBox="1"/>
          <p:nvPr userDrawn="1"/>
        </p:nvSpPr>
        <p:spPr>
          <a:xfrm>
            <a:off x="14519388" y="6614938"/>
            <a:ext cx="3936251" cy="524890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Uw digitale diensten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kunt u snel en schaalbaar opbouwen met ons IT-fundament.</a:t>
            </a:r>
          </a:p>
          <a:p>
            <a:pPr eaLnBrk="0" hangingPunct="0">
              <a:lnSpc>
                <a:spcPct val="100000"/>
              </a:lnSpc>
            </a:pPr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u voldoet altijd aan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laatste veiligheidseisen, standaarden en regelgeving.</a:t>
            </a:r>
          </a:p>
          <a:p>
            <a:pPr eaLnBrk="0" hangingPunct="0">
              <a:lnSpc>
                <a:spcPct val="100000"/>
              </a:lnSpc>
            </a:pPr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Ook zorgt Logius voor betrouwbare verbindingen voor het transport van uw data naar burgers, bedrijven en overheden.</a:t>
            </a: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089CEB50-C09E-6443-A46E-C24D1B218734}"/>
              </a:ext>
            </a:extLst>
          </p:cNvPr>
          <p:cNvSpPr txBox="1"/>
          <p:nvPr userDrawn="1"/>
        </p:nvSpPr>
        <p:spPr>
          <a:xfrm>
            <a:off x="18842468" y="6614938"/>
            <a:ext cx="3994559" cy="524890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Uw digitale dienstverlening aan burgers en bedrijven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veilig, herkenbaar en makkelijk door het gebruik van uniforme standaarden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stelsels.</a:t>
            </a:r>
          </a:p>
          <a:p>
            <a:pPr eaLnBrk="0" hangingPunct="0">
              <a:lnSpc>
                <a:spcPct val="100000"/>
              </a:lnSpc>
            </a:pPr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Daarvoor maken we samen sector overstijgende afspraken.</a:t>
            </a:r>
          </a:p>
          <a:p>
            <a:pPr eaLnBrk="0" hangingPunct="0">
              <a:lnSpc>
                <a:spcPct val="100000"/>
              </a:lnSpc>
            </a:pPr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heeft de regie op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 maken, vastleggen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actualiseren van die afspraken en organiseert daarvoor publiek-private samenwerking.</a:t>
            </a:r>
          </a:p>
        </p:txBody>
      </p:sp>
      <p:cxnSp>
        <p:nvCxnSpPr>
          <p:cNvPr id="41" name="Straight Connector 8">
            <a:extLst>
              <a:ext uri="{FF2B5EF4-FFF2-40B4-BE49-F238E27FC236}">
                <a16:creationId xmlns:a16="http://schemas.microsoft.com/office/drawing/2014/main" id="{A2511EAB-52DE-7A45-BF7B-52D972E671CD}"/>
              </a:ext>
            </a:extLst>
          </p:cNvPr>
          <p:cNvCxnSpPr>
            <a:cxnSpLocks/>
          </p:cNvCxnSpPr>
          <p:nvPr userDrawn="1"/>
        </p:nvCxnSpPr>
        <p:spPr>
          <a:xfrm>
            <a:off x="1348756" y="4030435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kstvak 41">
            <a:extLst>
              <a:ext uri="{FF2B5EF4-FFF2-40B4-BE49-F238E27FC236}">
                <a16:creationId xmlns:a16="http://schemas.microsoft.com/office/drawing/2014/main" id="{4E27D129-A232-5344-8803-9E86ACD54AE1}"/>
              </a:ext>
            </a:extLst>
          </p:cNvPr>
          <p:cNvSpPr txBox="1"/>
          <p:nvPr userDrawn="1"/>
        </p:nvSpPr>
        <p:spPr>
          <a:xfrm>
            <a:off x="1348754" y="2848165"/>
            <a:ext cx="21689663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Samen zorgen we voor een </a:t>
            </a:r>
          </a:p>
          <a:p>
            <a:pPr algn="l"/>
            <a:r>
              <a:rPr lang="nl-NL" sz="4800" b="1" dirty="0">
                <a:solidFill>
                  <a:srgbClr val="39870C"/>
                </a:solidFill>
              </a:rPr>
              <a:t>digitale overheid die werkt voor iedereen.</a:t>
            </a:r>
          </a:p>
        </p:txBody>
      </p:sp>
    </p:spTree>
    <p:extLst>
      <p:ext uri="{BB962C8B-B14F-4D97-AF65-F5344CB8AC3E}">
        <p14:creationId xmlns:p14="http://schemas.microsoft.com/office/powerpoint/2010/main" val="9137459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4 Centrale boodschap + dome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A45183C3-A470-5249-9062-F3AB735C6B7E}"/>
              </a:ext>
            </a:extLst>
          </p:cNvPr>
          <p:cNvGrpSpPr/>
          <p:nvPr userDrawn="1"/>
        </p:nvGrpSpPr>
        <p:grpSpPr>
          <a:xfrm>
            <a:off x="1506537" y="4760411"/>
            <a:ext cx="21531880" cy="5081964"/>
            <a:chOff x="1506537" y="5516650"/>
            <a:chExt cx="21531880" cy="5081964"/>
          </a:xfrm>
        </p:grpSpPr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E9CA1229-1726-EC45-B30C-3F785FEF7BC4}"/>
                </a:ext>
              </a:extLst>
            </p:cNvPr>
            <p:cNvSpPr txBox="1"/>
            <p:nvPr userDrawn="1"/>
          </p:nvSpPr>
          <p:spPr>
            <a:xfrm>
              <a:off x="1506537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Toegang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9B4D0847-5D26-FE4E-981B-6A8F12F9C49A}"/>
                </a:ext>
              </a:extLst>
            </p:cNvPr>
            <p:cNvSpPr txBox="1"/>
            <p:nvPr userDrawn="1"/>
          </p:nvSpPr>
          <p:spPr>
            <a:xfrm>
              <a:off x="19609543" y="8790387"/>
              <a:ext cx="3428874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Regie op stelsels en standaarden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Tekstvak 14">
              <a:extLst>
                <a:ext uri="{FF2B5EF4-FFF2-40B4-BE49-F238E27FC236}">
                  <a16:creationId xmlns:a16="http://schemas.microsoft.com/office/drawing/2014/main" id="{6119D2B6-C751-2249-A144-BCE48F96AA83}"/>
                </a:ext>
              </a:extLst>
            </p:cNvPr>
            <p:cNvSpPr txBox="1"/>
            <p:nvPr userDrawn="1"/>
          </p:nvSpPr>
          <p:spPr>
            <a:xfrm>
              <a:off x="15046871" y="8779950"/>
              <a:ext cx="3566622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Infrastructuur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Tekstvak 15">
              <a:extLst>
                <a:ext uri="{FF2B5EF4-FFF2-40B4-BE49-F238E27FC236}">
                  <a16:creationId xmlns:a16="http://schemas.microsoft.com/office/drawing/2014/main" id="{A7CB083D-98FB-FC4B-ACBB-88B3D899262B}"/>
                </a:ext>
              </a:extLst>
            </p:cNvPr>
            <p:cNvSpPr txBox="1"/>
            <p:nvPr userDrawn="1"/>
          </p:nvSpPr>
          <p:spPr>
            <a:xfrm>
              <a:off x="10505992" y="8788677"/>
              <a:ext cx="3375185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 err="1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Gegevens-uitwisseling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27658245-9BAD-3543-B0A1-4452188CA6A2}"/>
                </a:ext>
              </a:extLst>
            </p:cNvPr>
            <p:cNvSpPr txBox="1"/>
            <p:nvPr userDrawn="1"/>
          </p:nvSpPr>
          <p:spPr>
            <a:xfrm>
              <a:off x="6143132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Interactie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9" name="Afbeelding 18">
              <a:extLst>
                <a:ext uri="{FF2B5EF4-FFF2-40B4-BE49-F238E27FC236}">
                  <a16:creationId xmlns:a16="http://schemas.microsoft.com/office/drawing/2014/main" id="{12A9600F-7BDF-954C-84F2-C0D37ADC51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506537" y="5516650"/>
              <a:ext cx="21374100" cy="2806700"/>
            </a:xfrm>
            <a:prstGeom prst="rect">
              <a:avLst/>
            </a:prstGeom>
          </p:spPr>
        </p:pic>
      </p:grpSp>
      <p:cxnSp>
        <p:nvCxnSpPr>
          <p:cNvPr id="24" name="Straight Connector 8">
            <a:extLst>
              <a:ext uri="{FF2B5EF4-FFF2-40B4-BE49-F238E27FC236}">
                <a16:creationId xmlns:a16="http://schemas.microsoft.com/office/drawing/2014/main" id="{A86A9338-608F-5246-A82E-34EA0E531728}"/>
              </a:ext>
            </a:extLst>
          </p:cNvPr>
          <p:cNvCxnSpPr>
            <a:cxnSpLocks/>
          </p:cNvCxnSpPr>
          <p:nvPr userDrawn="1"/>
        </p:nvCxnSpPr>
        <p:spPr>
          <a:xfrm>
            <a:off x="1348756" y="4030435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94B8A03A-FF4E-A646-AD0D-030EA500E577}"/>
              </a:ext>
            </a:extLst>
          </p:cNvPr>
          <p:cNvSpPr txBox="1"/>
          <p:nvPr userDrawn="1"/>
        </p:nvSpPr>
        <p:spPr>
          <a:xfrm>
            <a:off x="1348754" y="2848165"/>
            <a:ext cx="21689663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Samen zorgen we voor een </a:t>
            </a:r>
          </a:p>
          <a:p>
            <a:pPr algn="l"/>
            <a:r>
              <a:rPr lang="nl-NL" sz="4800" b="1" dirty="0">
                <a:solidFill>
                  <a:srgbClr val="39870C"/>
                </a:solidFill>
              </a:rPr>
              <a:t>digitale overheid die werkt voor iedereen.</a:t>
            </a:r>
          </a:p>
        </p:txBody>
      </p:sp>
    </p:spTree>
    <p:extLst>
      <p:ext uri="{BB962C8B-B14F-4D97-AF65-F5344CB8AC3E}">
        <p14:creationId xmlns:p14="http://schemas.microsoft.com/office/powerpoint/2010/main" val="41681822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5 Missie Logi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4FE154AE-9169-B644-B559-601C2BB32DFF}"/>
              </a:ext>
            </a:extLst>
          </p:cNvPr>
          <p:cNvSpPr txBox="1"/>
          <p:nvPr userDrawn="1"/>
        </p:nvSpPr>
        <p:spPr>
          <a:xfrm>
            <a:off x="1348754" y="2113380"/>
            <a:ext cx="21689663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Missie van Logius</a:t>
            </a:r>
          </a:p>
        </p:txBody>
      </p:sp>
      <p:sp>
        <p:nvSpPr>
          <p:cNvPr id="21" name="Afgeronde rechthoek 20">
            <a:extLst>
              <a:ext uri="{FF2B5EF4-FFF2-40B4-BE49-F238E27FC236}">
                <a16:creationId xmlns:a16="http://schemas.microsoft.com/office/drawing/2014/main" id="{3CF99B95-9F48-3148-AC26-EFE5C107E7BB}"/>
              </a:ext>
            </a:extLst>
          </p:cNvPr>
          <p:cNvSpPr/>
          <p:nvPr userDrawn="1"/>
        </p:nvSpPr>
        <p:spPr>
          <a:xfrm>
            <a:off x="1348754" y="3707655"/>
            <a:ext cx="21689663" cy="1967044"/>
          </a:xfrm>
          <a:prstGeom prst="roundRect">
            <a:avLst/>
          </a:prstGeom>
          <a:solidFill>
            <a:srgbClr val="EBF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4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gelooft in een overheid die altijd, overal en voor iedereen beschikbaar en toegankelijk is. Daarom bieden we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4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Publieke organisaties producten en diensten waarmee we er samen voor zorgen dat burgers en bedrijven digitaal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4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zaken kunnen regelen met de overheid. Dat doen we vakkundig, betrouwbaar en in eenvoud. </a:t>
            </a:r>
          </a:p>
        </p:txBody>
      </p:sp>
      <p:grpSp>
        <p:nvGrpSpPr>
          <p:cNvPr id="22" name="Groep 21">
            <a:extLst>
              <a:ext uri="{FF2B5EF4-FFF2-40B4-BE49-F238E27FC236}">
                <a16:creationId xmlns:a16="http://schemas.microsoft.com/office/drawing/2014/main" id="{85FC5992-31CA-D841-A26F-65A4F60D56CE}"/>
              </a:ext>
            </a:extLst>
          </p:cNvPr>
          <p:cNvGrpSpPr/>
          <p:nvPr userDrawn="1"/>
        </p:nvGrpSpPr>
        <p:grpSpPr>
          <a:xfrm>
            <a:off x="1506537" y="6366056"/>
            <a:ext cx="21531880" cy="5081964"/>
            <a:chOff x="1506537" y="5516650"/>
            <a:chExt cx="21531880" cy="5081964"/>
          </a:xfrm>
        </p:grpSpPr>
        <p:sp>
          <p:nvSpPr>
            <p:cNvPr id="23" name="Tekstvak 22">
              <a:extLst>
                <a:ext uri="{FF2B5EF4-FFF2-40B4-BE49-F238E27FC236}">
                  <a16:creationId xmlns:a16="http://schemas.microsoft.com/office/drawing/2014/main" id="{CB12E3FA-BEB7-AF40-A3D9-964AE9A46783}"/>
                </a:ext>
              </a:extLst>
            </p:cNvPr>
            <p:cNvSpPr txBox="1"/>
            <p:nvPr userDrawn="1"/>
          </p:nvSpPr>
          <p:spPr>
            <a:xfrm>
              <a:off x="1506537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Toegang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Tekstvak 23">
              <a:extLst>
                <a:ext uri="{FF2B5EF4-FFF2-40B4-BE49-F238E27FC236}">
                  <a16:creationId xmlns:a16="http://schemas.microsoft.com/office/drawing/2014/main" id="{CB07EF12-E302-284F-9F61-01A992055B17}"/>
                </a:ext>
              </a:extLst>
            </p:cNvPr>
            <p:cNvSpPr txBox="1"/>
            <p:nvPr userDrawn="1"/>
          </p:nvSpPr>
          <p:spPr>
            <a:xfrm>
              <a:off x="19609543" y="8790387"/>
              <a:ext cx="3428874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Regie op stelsels en standaarden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Tekstvak 24">
              <a:extLst>
                <a:ext uri="{FF2B5EF4-FFF2-40B4-BE49-F238E27FC236}">
                  <a16:creationId xmlns:a16="http://schemas.microsoft.com/office/drawing/2014/main" id="{583A5319-07F3-A34E-B751-D51D64287EB7}"/>
                </a:ext>
              </a:extLst>
            </p:cNvPr>
            <p:cNvSpPr txBox="1"/>
            <p:nvPr userDrawn="1"/>
          </p:nvSpPr>
          <p:spPr>
            <a:xfrm>
              <a:off x="15046871" y="8779950"/>
              <a:ext cx="3566622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Infrastructuur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Tekstvak 25">
              <a:extLst>
                <a:ext uri="{FF2B5EF4-FFF2-40B4-BE49-F238E27FC236}">
                  <a16:creationId xmlns:a16="http://schemas.microsoft.com/office/drawing/2014/main" id="{DB2C64B5-7948-EE40-9CFF-58B69917D164}"/>
                </a:ext>
              </a:extLst>
            </p:cNvPr>
            <p:cNvSpPr txBox="1"/>
            <p:nvPr userDrawn="1"/>
          </p:nvSpPr>
          <p:spPr>
            <a:xfrm>
              <a:off x="10505992" y="8788677"/>
              <a:ext cx="3375185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 err="1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Gegevens-uitwisseling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Tekstvak 26">
              <a:extLst>
                <a:ext uri="{FF2B5EF4-FFF2-40B4-BE49-F238E27FC236}">
                  <a16:creationId xmlns:a16="http://schemas.microsoft.com/office/drawing/2014/main" id="{4DA06A8A-5E14-974C-8069-09E564FEB206}"/>
                </a:ext>
              </a:extLst>
            </p:cNvPr>
            <p:cNvSpPr txBox="1"/>
            <p:nvPr userDrawn="1"/>
          </p:nvSpPr>
          <p:spPr>
            <a:xfrm>
              <a:off x="6143132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Interactie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8" name="Afbeelding 27">
              <a:extLst>
                <a:ext uri="{FF2B5EF4-FFF2-40B4-BE49-F238E27FC236}">
                  <a16:creationId xmlns:a16="http://schemas.microsoft.com/office/drawing/2014/main" id="{ED408CFB-9942-C14F-B152-CECF291EA3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506537" y="5516650"/>
              <a:ext cx="21374100" cy="2806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58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6 Missie Logius en kernwaar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Afbeelding 53" descr="Afbeelding met tekst&#10;&#10;Automatisch gegenereerde beschrijving">
            <a:extLst>
              <a:ext uri="{FF2B5EF4-FFF2-40B4-BE49-F238E27FC236}">
                <a16:creationId xmlns:a16="http://schemas.microsoft.com/office/drawing/2014/main" id="{69927C9B-06B7-BB40-A5DE-06942AE471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929600" cy="12954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46" name="Straight Connector 11">
            <a:extLst>
              <a:ext uri="{FF2B5EF4-FFF2-40B4-BE49-F238E27FC236}">
                <a16:creationId xmlns:a16="http://schemas.microsoft.com/office/drawing/2014/main" id="{8B883E43-0EEB-A74B-9E92-E5164F2EF47E}"/>
              </a:ext>
            </a:extLst>
          </p:cNvPr>
          <p:cNvCxnSpPr>
            <a:cxnSpLocks/>
          </p:cNvCxnSpPr>
          <p:nvPr userDrawn="1"/>
        </p:nvCxnSpPr>
        <p:spPr>
          <a:xfrm>
            <a:off x="1351270" y="4034498"/>
            <a:ext cx="9189730" cy="0"/>
          </a:xfrm>
          <a:prstGeom prst="line">
            <a:avLst/>
          </a:prstGeom>
          <a:ln w="38100">
            <a:solidFill>
              <a:srgbClr val="3987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vak 46">
            <a:extLst>
              <a:ext uri="{FF2B5EF4-FFF2-40B4-BE49-F238E27FC236}">
                <a16:creationId xmlns:a16="http://schemas.microsoft.com/office/drawing/2014/main" id="{AC1089E8-7FEB-C944-A0B8-A8F578372B39}"/>
              </a:ext>
            </a:extLst>
          </p:cNvPr>
          <p:cNvSpPr txBox="1"/>
          <p:nvPr userDrawn="1"/>
        </p:nvSpPr>
        <p:spPr>
          <a:xfrm>
            <a:off x="1361758" y="2851164"/>
            <a:ext cx="9179242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Missie Logius</a:t>
            </a:r>
          </a:p>
        </p:txBody>
      </p:sp>
      <p:sp>
        <p:nvSpPr>
          <p:cNvPr id="48" name="Tekstvak 47">
            <a:extLst>
              <a:ext uri="{FF2B5EF4-FFF2-40B4-BE49-F238E27FC236}">
                <a16:creationId xmlns:a16="http://schemas.microsoft.com/office/drawing/2014/main" id="{C5D8E953-FDC7-9C47-A682-7BB2D7AF7A86}"/>
              </a:ext>
            </a:extLst>
          </p:cNvPr>
          <p:cNvSpPr txBox="1"/>
          <p:nvPr userDrawn="1"/>
        </p:nvSpPr>
        <p:spPr>
          <a:xfrm>
            <a:off x="1348756" y="4464849"/>
            <a:ext cx="9192244" cy="59124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gelooft in een overheid die altijd, overal en voor iedereen beschikbaar en toegankelijk is.</a:t>
            </a:r>
          </a:p>
          <a:p>
            <a:pPr algn="l"/>
            <a:endParaRPr lang="nl-NL" sz="3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Daarom bieden we publieke organisaties producten en diensten waarmee we er samen voor zorgen dat burgers en bedrijven digitaal zaken kunnen regelen met de overheid. </a:t>
            </a:r>
          </a:p>
          <a:p>
            <a:pPr algn="l"/>
            <a:endParaRPr lang="nl-NL" sz="3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 doen we betrouwbaar, vakkundig </a:t>
            </a:r>
          </a:p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in eenvoud.</a:t>
            </a:r>
            <a:endParaRPr lang="nl-NL" sz="3200" dirty="0"/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A1A3BD5F-40EB-1F42-9BE9-EEA10317D70A}"/>
              </a:ext>
            </a:extLst>
          </p:cNvPr>
          <p:cNvSpPr txBox="1"/>
          <p:nvPr userDrawn="1"/>
        </p:nvSpPr>
        <p:spPr>
          <a:xfrm>
            <a:off x="14385649" y="5202110"/>
            <a:ext cx="5561013" cy="127136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3200" b="1" kern="1200" dirty="0">
                <a:solidFill>
                  <a:srgbClr val="39870C"/>
                </a:solidFill>
                <a:effectLst/>
                <a:latin typeface="+mn-lt"/>
                <a:ea typeface="+mn-ea"/>
                <a:cs typeface="+mn-cs"/>
              </a:rPr>
              <a:t>In eenvoud</a:t>
            </a:r>
            <a:endParaRPr lang="nl-NL" sz="3200" kern="1200" dirty="0">
              <a:solidFill>
                <a:srgbClr val="39870C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0" name="Tekstvak 49">
            <a:extLst>
              <a:ext uri="{FF2B5EF4-FFF2-40B4-BE49-F238E27FC236}">
                <a16:creationId xmlns:a16="http://schemas.microsoft.com/office/drawing/2014/main" id="{A5BC0D37-1CD2-F04E-B9A6-D9E0C58DF419}"/>
              </a:ext>
            </a:extLst>
          </p:cNvPr>
          <p:cNvSpPr txBox="1"/>
          <p:nvPr userDrawn="1"/>
        </p:nvSpPr>
        <p:spPr>
          <a:xfrm>
            <a:off x="14385649" y="7217121"/>
            <a:ext cx="5561013" cy="127136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3200" b="1" kern="1200" dirty="0">
                <a:solidFill>
                  <a:srgbClr val="39870C"/>
                </a:solidFill>
                <a:effectLst/>
                <a:latin typeface="+mn-lt"/>
                <a:ea typeface="+mn-ea"/>
                <a:cs typeface="+mn-cs"/>
              </a:rPr>
              <a:t>Betrouwbaar</a:t>
            </a:r>
            <a:endParaRPr lang="nl-NL" sz="3200" kern="1200" dirty="0">
              <a:solidFill>
                <a:srgbClr val="39870C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1" name="Tekstvak 50">
            <a:extLst>
              <a:ext uri="{FF2B5EF4-FFF2-40B4-BE49-F238E27FC236}">
                <a16:creationId xmlns:a16="http://schemas.microsoft.com/office/drawing/2014/main" id="{C921AE7F-471D-024C-814F-1376CCC74010}"/>
              </a:ext>
            </a:extLst>
          </p:cNvPr>
          <p:cNvSpPr txBox="1"/>
          <p:nvPr userDrawn="1"/>
        </p:nvSpPr>
        <p:spPr>
          <a:xfrm>
            <a:off x="14385648" y="9212569"/>
            <a:ext cx="5561013" cy="127136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3200" b="1" kern="1200" dirty="0">
                <a:solidFill>
                  <a:srgbClr val="39870C"/>
                </a:solidFill>
                <a:effectLst/>
                <a:latin typeface="+mn-lt"/>
                <a:ea typeface="+mn-ea"/>
                <a:cs typeface="+mn-cs"/>
              </a:rPr>
              <a:t>Vakkundig</a:t>
            </a:r>
            <a:endParaRPr lang="nl-NL" sz="3200" kern="1200" dirty="0">
              <a:solidFill>
                <a:srgbClr val="39870C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52" name="Afbeelding 51">
            <a:extLst>
              <a:ext uri="{FF2B5EF4-FFF2-40B4-BE49-F238E27FC236}">
                <a16:creationId xmlns:a16="http://schemas.microsoft.com/office/drawing/2014/main" id="{D4E32D6A-0759-CF45-902E-74D38F33882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4486" y="4619078"/>
            <a:ext cx="4846823" cy="760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378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7 (Missie) Algemeen Tussenblad met tek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CCA25A83-7E2E-7E4C-8965-15491CA0FB20}"/>
              </a:ext>
            </a:extLst>
          </p:cNvPr>
          <p:cNvSpPr/>
          <p:nvPr userDrawn="1"/>
        </p:nvSpPr>
        <p:spPr>
          <a:xfrm>
            <a:off x="11718387" y="11264400"/>
            <a:ext cx="950400" cy="24516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40778D8B-1CAB-2D48-83D0-E823B7F9BB60}"/>
              </a:ext>
            </a:extLst>
          </p:cNvPr>
          <p:cNvSpPr/>
          <p:nvPr userDrawn="1"/>
        </p:nvSpPr>
        <p:spPr>
          <a:xfrm>
            <a:off x="11718387" y="10803599"/>
            <a:ext cx="950400" cy="950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ekstvak 42">
            <a:extLst>
              <a:ext uri="{FF2B5EF4-FFF2-40B4-BE49-F238E27FC236}">
                <a16:creationId xmlns:a16="http://schemas.microsoft.com/office/drawing/2014/main" id="{8A9285C1-F543-4146-A709-25BCAD8A48CC}"/>
              </a:ext>
            </a:extLst>
          </p:cNvPr>
          <p:cNvSpPr txBox="1"/>
          <p:nvPr userDrawn="1"/>
        </p:nvSpPr>
        <p:spPr>
          <a:xfrm>
            <a:off x="5231053" y="4035285"/>
            <a:ext cx="13925068" cy="399542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32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Logius gelooft in een overheid</a:t>
            </a:r>
          </a:p>
          <a:p>
            <a:pPr algn="ctr"/>
            <a:r>
              <a:rPr lang="nl-NL" sz="32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die altijd, overal en voor iedereen beschikbaar en toegankelijk is.</a:t>
            </a:r>
          </a:p>
          <a:p>
            <a:pPr algn="ctr"/>
            <a:endParaRPr lang="nl-NL" sz="3200" b="0" i="0" u="none" strike="noStrike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algn="ctr"/>
            <a:r>
              <a:rPr lang="nl-NL" sz="32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Daarom bieden we publieke organisaties producten en diensten waarmee we er samen voor zorgen dat burgers en bedrijven digitaal zaken kunnen regelen met de overheid. </a:t>
            </a:r>
          </a:p>
          <a:p>
            <a:pPr algn="ctr"/>
            <a:endParaRPr lang="nl-NL" sz="3200" b="0" i="0" u="none" strike="noStrike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algn="ctr"/>
            <a:r>
              <a:rPr lang="nl-NL" sz="32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Dat doen we betrouwbaar, vakkundig en in eenvoud.</a:t>
            </a:r>
            <a:endParaRPr lang="nl-N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4448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8 Missie Logius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4FE154AE-9169-B644-B559-601C2BB32DFF}"/>
              </a:ext>
            </a:extLst>
          </p:cNvPr>
          <p:cNvSpPr txBox="1"/>
          <p:nvPr userDrawn="1"/>
        </p:nvSpPr>
        <p:spPr>
          <a:xfrm>
            <a:off x="1348754" y="2113380"/>
            <a:ext cx="21689663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De missie van Logius</a:t>
            </a:r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id="{54F08398-8449-0441-B57F-11DCB6022664}"/>
              </a:ext>
            </a:extLst>
          </p:cNvPr>
          <p:cNvSpPr txBox="1"/>
          <p:nvPr userDrawn="1"/>
        </p:nvSpPr>
        <p:spPr>
          <a:xfrm>
            <a:off x="1348756" y="3726000"/>
            <a:ext cx="7667228" cy="770389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gelooft in een overheid</a:t>
            </a:r>
          </a:p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altijd, overal en voor iedereen beschikbaar en toegankelijk is.</a:t>
            </a:r>
          </a:p>
          <a:p>
            <a:pPr algn="l"/>
            <a:endParaRPr lang="nl-NL" sz="3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Daarom bieden we publieke organisaties producten en diensten waarmee we er samen voor zorgen dat burgers en bedrijven digitaal zaken kunnen regelen met de overheid. </a:t>
            </a:r>
          </a:p>
          <a:p>
            <a:pPr algn="l"/>
            <a:endParaRPr lang="nl-NL" sz="3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 doen we betrouwbaar, vakkundig en in eenvoud.</a:t>
            </a:r>
            <a:endParaRPr lang="nl-NL" sz="3200" dirty="0">
              <a:solidFill>
                <a:schemeClr val="tx1"/>
              </a:solidFill>
            </a:endParaRPr>
          </a:p>
        </p:txBody>
      </p:sp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6D29154E-0585-2947-AF34-73A73B19A4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1" y="4014746"/>
            <a:ext cx="13954862" cy="75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414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9 (Centrale Boodschap) - Algemeen Tussenblad met tek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CCA25A83-7E2E-7E4C-8965-15491CA0FB20}"/>
              </a:ext>
            </a:extLst>
          </p:cNvPr>
          <p:cNvSpPr/>
          <p:nvPr userDrawn="1"/>
        </p:nvSpPr>
        <p:spPr>
          <a:xfrm>
            <a:off x="11718387" y="11264400"/>
            <a:ext cx="950400" cy="24516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40778D8B-1CAB-2D48-83D0-E823B7F9BB60}"/>
              </a:ext>
            </a:extLst>
          </p:cNvPr>
          <p:cNvSpPr/>
          <p:nvPr userDrawn="1"/>
        </p:nvSpPr>
        <p:spPr>
          <a:xfrm>
            <a:off x="11718387" y="10803599"/>
            <a:ext cx="950400" cy="950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42">
            <a:extLst>
              <a:ext uri="{FF2B5EF4-FFF2-40B4-BE49-F238E27FC236}">
                <a16:creationId xmlns:a16="http://schemas.microsoft.com/office/drawing/2014/main" id="{91E5C927-1049-A140-86D5-817192C12723}"/>
              </a:ext>
            </a:extLst>
          </p:cNvPr>
          <p:cNvSpPr txBox="1"/>
          <p:nvPr userDrawn="1"/>
        </p:nvSpPr>
        <p:spPr>
          <a:xfrm>
            <a:off x="5231053" y="4035285"/>
            <a:ext cx="13925068" cy="399542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32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Samen zorgen we voor een digitale overheid </a:t>
            </a:r>
          </a:p>
          <a:p>
            <a:pPr algn="ctr"/>
            <a:r>
              <a:rPr lang="nl-NL" sz="32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die werkt voor iedereen. </a:t>
            </a:r>
            <a:endParaRPr lang="nl-N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5027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0 - Algemeen; dienstverlening Logi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769A9-79A0-9D4C-B941-33558DACC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defTabSz="914217"/>
            <a:r>
              <a:rPr lang="nl-NL" sz="4800" dirty="0">
                <a:solidFill>
                  <a:srgbClr val="39870C"/>
                </a:solidFill>
                <a:latin typeface="+mj-lt"/>
              </a:rPr>
              <a:t>Dienstverlening Logius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8F1E9B-E546-2A45-949C-AEF405F6A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B5A39-1C91-264F-9A4D-229FF28BF6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5" name="Logo">
            <a:extLst>
              <a:ext uri="{FF2B5EF4-FFF2-40B4-BE49-F238E27FC236}">
                <a16:creationId xmlns:a16="http://schemas.microsoft.com/office/drawing/2014/main" id="{877A7C48-EF94-ED47-BF38-92D5503A17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90A157-2562-804C-9EC5-996CD09399B5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A4D831F8-A8CC-8E43-9B10-7F12E78E316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1555" y="6607177"/>
            <a:ext cx="1371600" cy="1371600"/>
          </a:xfrm>
          <a:prstGeom prst="rect">
            <a:avLst/>
          </a:prstGeom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7EBDE1F-B74B-B741-91FF-63150E78962D}"/>
              </a:ext>
            </a:extLst>
          </p:cNvPr>
          <p:cNvSpPr/>
          <p:nvPr userDrawn="1"/>
        </p:nvSpPr>
        <p:spPr>
          <a:xfrm>
            <a:off x="4692132" y="4338067"/>
            <a:ext cx="3180522" cy="7926820"/>
          </a:xfrm>
          <a:prstGeom prst="roundRect">
            <a:avLst/>
          </a:prstGeom>
          <a:solidFill>
            <a:srgbClr val="E17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Tekstvak 42">
            <a:extLst>
              <a:ext uri="{FF2B5EF4-FFF2-40B4-BE49-F238E27FC236}">
                <a16:creationId xmlns:a16="http://schemas.microsoft.com/office/drawing/2014/main" id="{0997CBD2-35B4-AA45-BB1F-F1D6A19EBDF1}"/>
              </a:ext>
            </a:extLst>
          </p:cNvPr>
          <p:cNvSpPr txBox="1"/>
          <p:nvPr userDrawn="1"/>
        </p:nvSpPr>
        <p:spPr>
          <a:xfrm>
            <a:off x="4319802" y="5112791"/>
            <a:ext cx="3939882" cy="87227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20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Toegang</a:t>
            </a:r>
            <a:endParaRPr lang="nl-NL" sz="2000" b="1" dirty="0">
              <a:solidFill>
                <a:schemeClr val="tx1"/>
              </a:solidFill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DD1CE02-39B1-5547-B177-3E4EC464373E}"/>
              </a:ext>
            </a:extLst>
          </p:cNvPr>
          <p:cNvSpPr/>
          <p:nvPr userDrawn="1"/>
        </p:nvSpPr>
        <p:spPr>
          <a:xfrm>
            <a:off x="8190706" y="4338067"/>
            <a:ext cx="3180522" cy="7926820"/>
          </a:xfrm>
          <a:prstGeom prst="roundRect">
            <a:avLst/>
          </a:prstGeom>
          <a:solidFill>
            <a:srgbClr val="8FCAE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Tekstvak 42">
            <a:extLst>
              <a:ext uri="{FF2B5EF4-FFF2-40B4-BE49-F238E27FC236}">
                <a16:creationId xmlns:a16="http://schemas.microsoft.com/office/drawing/2014/main" id="{E76D7B3E-2325-8C4D-BE37-9B811335BE87}"/>
              </a:ext>
            </a:extLst>
          </p:cNvPr>
          <p:cNvSpPr txBox="1"/>
          <p:nvPr userDrawn="1"/>
        </p:nvSpPr>
        <p:spPr>
          <a:xfrm>
            <a:off x="7699106" y="5112791"/>
            <a:ext cx="3939882" cy="87227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2000" b="1" dirty="0">
                <a:solidFill>
                  <a:schemeClr val="tx1"/>
                </a:solidFill>
              </a:rPr>
              <a:t>Interactie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4F746EC9-3F0C-5541-B59C-E6F87F06C660}"/>
              </a:ext>
            </a:extLst>
          </p:cNvPr>
          <p:cNvSpPr/>
          <p:nvPr userDrawn="1"/>
        </p:nvSpPr>
        <p:spPr>
          <a:xfrm>
            <a:off x="11608904" y="4338067"/>
            <a:ext cx="3180522" cy="7926820"/>
          </a:xfrm>
          <a:prstGeom prst="roundRect">
            <a:avLst/>
          </a:prstGeom>
          <a:solidFill>
            <a:srgbClr val="FFB61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Tekstvak 42">
            <a:extLst>
              <a:ext uri="{FF2B5EF4-FFF2-40B4-BE49-F238E27FC236}">
                <a16:creationId xmlns:a16="http://schemas.microsoft.com/office/drawing/2014/main" id="{D89CAC9C-16E0-1C47-B092-5C4ED857D2D0}"/>
              </a:ext>
            </a:extLst>
          </p:cNvPr>
          <p:cNvSpPr txBox="1"/>
          <p:nvPr userDrawn="1"/>
        </p:nvSpPr>
        <p:spPr>
          <a:xfrm>
            <a:off x="11177802" y="5112791"/>
            <a:ext cx="3840490" cy="87227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2000" b="1" dirty="0">
                <a:solidFill>
                  <a:schemeClr val="tx1"/>
                </a:solidFill>
              </a:rPr>
              <a:t>Gegevens-</a:t>
            </a:r>
          </a:p>
          <a:p>
            <a:pPr algn="ctr"/>
            <a:r>
              <a:rPr lang="nl-NL" sz="2000" b="1" dirty="0">
                <a:solidFill>
                  <a:schemeClr val="tx1"/>
                </a:solidFill>
              </a:rPr>
              <a:t>uitwisseling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1696038-7102-5A44-9D9D-E49B0B400457}"/>
              </a:ext>
            </a:extLst>
          </p:cNvPr>
          <p:cNvSpPr/>
          <p:nvPr userDrawn="1"/>
        </p:nvSpPr>
        <p:spPr>
          <a:xfrm>
            <a:off x="15043007" y="4338067"/>
            <a:ext cx="3180522" cy="7926820"/>
          </a:xfrm>
          <a:prstGeom prst="roundRect">
            <a:avLst/>
          </a:prstGeom>
          <a:solidFill>
            <a:srgbClr val="76D2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Tekstvak 42">
            <a:extLst>
              <a:ext uri="{FF2B5EF4-FFF2-40B4-BE49-F238E27FC236}">
                <a16:creationId xmlns:a16="http://schemas.microsoft.com/office/drawing/2014/main" id="{64CF29EA-4F73-6B47-B969-6A3B90EDC490}"/>
              </a:ext>
            </a:extLst>
          </p:cNvPr>
          <p:cNvSpPr txBox="1"/>
          <p:nvPr userDrawn="1"/>
        </p:nvSpPr>
        <p:spPr>
          <a:xfrm>
            <a:off x="14636620" y="5112791"/>
            <a:ext cx="3840490" cy="87227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2000" b="1" dirty="0">
                <a:solidFill>
                  <a:schemeClr val="tx1"/>
                </a:solidFill>
              </a:rPr>
              <a:t>Infrastructuur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EBA388-35E6-3C4A-9105-50727D424FBF}"/>
              </a:ext>
            </a:extLst>
          </p:cNvPr>
          <p:cNvSpPr txBox="1"/>
          <p:nvPr userDrawn="1"/>
        </p:nvSpPr>
        <p:spPr>
          <a:xfrm>
            <a:off x="2085491" y="6440557"/>
            <a:ext cx="2606641" cy="5486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nl-NL" sz="16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Stelsels</a:t>
            </a: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16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Standaarden</a:t>
            </a: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16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Voorzieningen</a:t>
            </a: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16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Dienstverlening</a:t>
            </a:r>
            <a:endParaRPr lang="nl-NL" sz="1600" b="1" dirty="0">
              <a:solidFill>
                <a:schemeClr val="tx1"/>
              </a:solidFill>
            </a:endParaRPr>
          </a:p>
          <a:p>
            <a:pPr algn="l"/>
            <a:endParaRPr lang="en-NL" sz="1600" b="1" dirty="0" err="1"/>
          </a:p>
        </p:txBody>
      </p:sp>
      <p:sp>
        <p:nvSpPr>
          <p:cNvPr id="28" name="Tekstvak 42">
            <a:extLst>
              <a:ext uri="{FF2B5EF4-FFF2-40B4-BE49-F238E27FC236}">
                <a16:creationId xmlns:a16="http://schemas.microsoft.com/office/drawing/2014/main" id="{C53782CF-353A-B44E-ABE3-DDADD89D0993}"/>
              </a:ext>
            </a:extLst>
          </p:cNvPr>
          <p:cNvSpPr txBox="1"/>
          <p:nvPr userDrawn="1"/>
        </p:nvSpPr>
        <p:spPr>
          <a:xfrm>
            <a:off x="18477110" y="5000204"/>
            <a:ext cx="3840490" cy="127191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2000" b="1" dirty="0">
                <a:solidFill>
                  <a:schemeClr val="tx1"/>
                </a:solidFill>
              </a:rPr>
              <a:t>Regie op stelsels</a:t>
            </a:r>
          </a:p>
          <a:p>
            <a:pPr algn="ctr"/>
            <a:r>
              <a:rPr lang="nl-NL" sz="2000" b="1" dirty="0">
                <a:solidFill>
                  <a:schemeClr val="tx1"/>
                </a:solidFill>
              </a:rPr>
              <a:t>En standaarden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B96E7A2-3DE5-D746-A3E7-5D5B9CE54D43}"/>
              </a:ext>
            </a:extLst>
          </p:cNvPr>
          <p:cNvCxnSpPr/>
          <p:nvPr userDrawn="1"/>
        </p:nvCxnSpPr>
        <p:spPr>
          <a:xfrm>
            <a:off x="5128591" y="6172729"/>
            <a:ext cx="2365513" cy="0"/>
          </a:xfrm>
          <a:prstGeom prst="line">
            <a:avLst/>
          </a:prstGeom>
          <a:ln w="222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9CED6AB-CA72-E94A-9038-1FDA5A2C2C80}"/>
              </a:ext>
            </a:extLst>
          </p:cNvPr>
          <p:cNvCxnSpPr/>
          <p:nvPr userDrawn="1"/>
        </p:nvCxnSpPr>
        <p:spPr>
          <a:xfrm>
            <a:off x="8567529" y="6172729"/>
            <a:ext cx="2365513" cy="0"/>
          </a:xfrm>
          <a:prstGeom prst="line">
            <a:avLst/>
          </a:prstGeom>
          <a:ln w="22225">
            <a:solidFill>
              <a:srgbClr val="8FCAE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F407C73-60EA-D54F-A2C5-C7594DC8DC1D}"/>
              </a:ext>
            </a:extLst>
          </p:cNvPr>
          <p:cNvCxnSpPr/>
          <p:nvPr userDrawn="1"/>
        </p:nvCxnSpPr>
        <p:spPr>
          <a:xfrm>
            <a:off x="12006469" y="6172729"/>
            <a:ext cx="2365513" cy="0"/>
          </a:xfrm>
          <a:prstGeom prst="line">
            <a:avLst/>
          </a:prstGeom>
          <a:ln w="22225">
            <a:solidFill>
              <a:srgbClr val="FFB61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CADB902-23BA-1B4A-9FA9-F2A24AC15558}"/>
              </a:ext>
            </a:extLst>
          </p:cNvPr>
          <p:cNvCxnSpPr/>
          <p:nvPr userDrawn="1"/>
        </p:nvCxnSpPr>
        <p:spPr>
          <a:xfrm>
            <a:off x="15385773" y="6172729"/>
            <a:ext cx="2365513" cy="0"/>
          </a:xfrm>
          <a:prstGeom prst="line">
            <a:avLst/>
          </a:prstGeom>
          <a:ln w="22225">
            <a:solidFill>
              <a:srgbClr val="76D2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739336C-A91C-A44E-947D-69603D843ED5}"/>
              </a:ext>
            </a:extLst>
          </p:cNvPr>
          <p:cNvCxnSpPr>
            <a:cxnSpLocks/>
          </p:cNvCxnSpPr>
          <p:nvPr userDrawn="1"/>
        </p:nvCxnSpPr>
        <p:spPr>
          <a:xfrm>
            <a:off x="2160001" y="7405178"/>
            <a:ext cx="16317109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50D0263-6B18-0444-8985-0DED86009760}"/>
              </a:ext>
            </a:extLst>
          </p:cNvPr>
          <p:cNvCxnSpPr>
            <a:cxnSpLocks/>
          </p:cNvCxnSpPr>
          <p:nvPr userDrawn="1"/>
        </p:nvCxnSpPr>
        <p:spPr>
          <a:xfrm>
            <a:off x="2160001" y="8935803"/>
            <a:ext cx="16317109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27678EC-86B9-0149-A7A6-CADA8470608D}"/>
              </a:ext>
            </a:extLst>
          </p:cNvPr>
          <p:cNvCxnSpPr>
            <a:cxnSpLocks/>
          </p:cNvCxnSpPr>
          <p:nvPr userDrawn="1"/>
        </p:nvCxnSpPr>
        <p:spPr>
          <a:xfrm>
            <a:off x="2160001" y="11400710"/>
            <a:ext cx="16317109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CCC320A3-BAB8-6E49-84C4-0AB6E335AA6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1822" y="3652267"/>
            <a:ext cx="1371600" cy="1371600"/>
          </a:xfrm>
          <a:prstGeom prst="rect">
            <a:avLst/>
          </a:prstGeom>
        </p:spPr>
      </p:pic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0B0AD2B6-0680-AC4D-8621-7D8B14BDCDC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733" y="3652267"/>
            <a:ext cx="1371600" cy="1371600"/>
          </a:xfrm>
          <a:prstGeom prst="rect">
            <a:avLst/>
          </a:prstGeom>
        </p:spPr>
      </p:pic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5DA9A73A-BD47-8644-88A9-DC5AC0DF700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943" y="3652267"/>
            <a:ext cx="1371600" cy="1371600"/>
          </a:xfrm>
          <a:prstGeom prst="rect">
            <a:avLst/>
          </a:prstGeom>
        </p:spPr>
      </p:pic>
      <p:pic>
        <p:nvPicPr>
          <p:cNvPr id="61" name="Picture 60" descr="Icon&#10;&#10;Description automatically generated">
            <a:extLst>
              <a:ext uri="{FF2B5EF4-FFF2-40B4-BE49-F238E27FC236}">
                <a16:creationId xmlns:a16="http://schemas.microsoft.com/office/drawing/2014/main" id="{545D86D2-9B18-C741-A9B6-10CE59964E6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4612" y="3652267"/>
            <a:ext cx="1371600" cy="137160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47BD880A-C6F9-274C-BD3B-C7D74021C993}"/>
              </a:ext>
            </a:extLst>
          </p:cNvPr>
          <p:cNvSpPr txBox="1"/>
          <p:nvPr userDrawn="1"/>
        </p:nvSpPr>
        <p:spPr>
          <a:xfrm>
            <a:off x="5047352" y="6440557"/>
            <a:ext cx="3062978" cy="555016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PKIoverheid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eHerkenning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PKIoverheid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Organisatie-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identificatienummer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(OIN)</a:t>
            </a: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DigiD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DigiD</a:t>
            </a:r>
            <a:r>
              <a:rPr lang="nl-NL" sz="1600" dirty="0">
                <a:solidFill>
                  <a:prstClr val="black"/>
                </a:solidFill>
                <a:latin typeface="+mn-lt"/>
              </a:rPr>
              <a:t> Machtigen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Routeringsvoorziening</a:t>
            </a: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BSNk</a:t>
            </a:r>
            <a:r>
              <a:rPr lang="nl-NL" sz="1600" dirty="0">
                <a:solidFill>
                  <a:prstClr val="black"/>
                </a:solidFill>
                <a:latin typeface="+mn-lt"/>
              </a:rPr>
              <a:t> PP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Machtigingenregister</a:t>
            </a: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600" dirty="0" err="1">
                <a:solidFill>
                  <a:prstClr val="black"/>
                </a:solidFill>
                <a:latin typeface="+mn-lt"/>
              </a:rPr>
              <a:t>eIDAS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410103E-752E-D74F-977D-93E487F4FD3F}"/>
              </a:ext>
            </a:extLst>
          </p:cNvPr>
          <p:cNvSpPr txBox="1"/>
          <p:nvPr userDrawn="1"/>
        </p:nvSpPr>
        <p:spPr>
          <a:xfrm>
            <a:off x="8486291" y="6440556"/>
            <a:ext cx="3062978" cy="54864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DigiToegankelijk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MijnOverheid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06300C-D868-5142-AA48-40EBF6417D26}"/>
              </a:ext>
            </a:extLst>
          </p:cNvPr>
          <p:cNvSpPr txBox="1"/>
          <p:nvPr userDrawn="1"/>
        </p:nvSpPr>
        <p:spPr>
          <a:xfrm>
            <a:off x="11885474" y="6440556"/>
            <a:ext cx="3062978" cy="54864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Standard Business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Reporting (SBR)</a:t>
            </a: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Peppol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Digikoppeling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XBRL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API-standaarden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E-</a:t>
            </a:r>
            <a:r>
              <a:rPr lang="nl-NL" sz="1600" dirty="0" err="1">
                <a:solidFill>
                  <a:prstClr val="black"/>
                </a:solidFill>
                <a:latin typeface="+mn-lt"/>
              </a:rPr>
              <a:t>procurement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Digipoort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Stelselvoorzieningen</a:t>
            </a: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Digilevering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Digimelding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Stelselcatalogus</a:t>
            </a: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Digikoppeling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DigiInkoop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E-factureren</a:t>
            </a: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3D9E6E6-BD1E-7B46-9A25-FCB68F0EF09A}"/>
              </a:ext>
            </a:extLst>
          </p:cNvPr>
          <p:cNvSpPr txBox="1"/>
          <p:nvPr userDrawn="1"/>
        </p:nvSpPr>
        <p:spPr>
          <a:xfrm>
            <a:off x="15304537" y="6440557"/>
            <a:ext cx="3062978" cy="5486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Diginetwerk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IPv6 </a:t>
            </a:r>
            <a:r>
              <a:rPr lang="nl-NL" sz="1600" dirty="0" err="1">
                <a:solidFill>
                  <a:prstClr val="black"/>
                </a:solidFill>
                <a:latin typeface="+mn-lt"/>
              </a:rPr>
              <a:t>Overheidsbreed</a:t>
            </a:r>
            <a:r>
              <a:rPr lang="nl-NL" sz="1600" dirty="0">
                <a:solidFill>
                  <a:prstClr val="black"/>
                </a:solidFill>
                <a:latin typeface="+mn-lt"/>
              </a:rPr>
              <a:t> 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Nummerplankader</a:t>
            </a: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Samenwerkende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Catalogi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BOMOS</a:t>
            </a: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Standaard Platform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Centraal Aansluitpunt</a:t>
            </a: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43723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1 Roa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769A9-79A0-9D4C-B941-33558DACC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defTabSz="914217"/>
            <a:r>
              <a:rPr lang="nl-NL" sz="4800" dirty="0" err="1">
                <a:solidFill>
                  <a:srgbClr val="39870C"/>
                </a:solidFill>
                <a:latin typeface="+mj-lt"/>
              </a:rPr>
              <a:t>Roadmap</a:t>
            </a:r>
            <a:endParaRPr lang="nl-NL" sz="4800" dirty="0">
              <a:solidFill>
                <a:srgbClr val="39870C"/>
              </a:solidFill>
              <a:latin typeface="+mj-lt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8F1E9B-E546-2A45-949C-AEF405F6A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B5A39-1C91-264F-9A4D-229FF28BF6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5" name="Logo">
            <a:extLst>
              <a:ext uri="{FF2B5EF4-FFF2-40B4-BE49-F238E27FC236}">
                <a16:creationId xmlns:a16="http://schemas.microsoft.com/office/drawing/2014/main" id="{877A7C48-EF94-ED47-BF38-92D5503A17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90A157-2562-804C-9EC5-996CD09399B5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5B705640-34BD-8340-B1FA-D0BF7DBEE4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2"/>
          <a:stretch/>
        </p:blipFill>
        <p:spPr>
          <a:xfrm>
            <a:off x="-170120" y="3253119"/>
            <a:ext cx="24640575" cy="1065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5322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0 Visual dome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936D67B7-43E2-2241-8D2A-60D85FC90F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4"/>
          <a:stretch/>
        </p:blipFill>
        <p:spPr>
          <a:xfrm>
            <a:off x="846677" y="2091090"/>
            <a:ext cx="22693821" cy="1162491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32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3 Voorblad Groen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804C8CB9-DE8D-1541-AB67-994B9F212A9C}"/>
              </a:ext>
            </a:extLst>
          </p:cNvPr>
          <p:cNvSpPr/>
          <p:nvPr userDrawn="1"/>
        </p:nvSpPr>
        <p:spPr>
          <a:xfrm>
            <a:off x="12193588" y="0"/>
            <a:ext cx="12193587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821478" y="2542233"/>
            <a:ext cx="11147700" cy="857494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82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821477" y="11471275"/>
            <a:ext cx="11147699" cy="1406127"/>
          </a:xfrm>
        </p:spPr>
        <p:txBody>
          <a:bodyPr anchor="b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E899B76C-B2F7-4D46-87C1-E196CD0A66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27F9E93-62A0-B44B-9434-670A4EAA80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18235" y="-2"/>
            <a:ext cx="6057003" cy="254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112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 Toegang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166155" y="12781172"/>
            <a:ext cx="5007129" cy="730250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411426" y="12781172"/>
            <a:ext cx="1557752" cy="730250"/>
          </a:xfrm>
        </p:spPr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id="{A06225AB-BE4F-6742-BC9F-D9B7BD5A896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3FFC2806-5D7F-2442-A9B3-7DEBAE7C1A89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5CCC342B-AFEF-3446-92BB-68EC0D7E48FC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925227"/>
            <a:ext cx="10115308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>
            <a:extLst>
              <a:ext uri="{FF2B5EF4-FFF2-40B4-BE49-F238E27FC236}">
                <a16:creationId xmlns:a16="http://schemas.microsoft.com/office/drawing/2014/main" id="{3DA189A9-8435-674E-9086-BF70C66EDE49}"/>
              </a:ext>
            </a:extLst>
          </p:cNvPr>
          <p:cNvSpPr txBox="1"/>
          <p:nvPr userDrawn="1"/>
        </p:nvSpPr>
        <p:spPr>
          <a:xfrm>
            <a:off x="12933600" y="3741893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Toegang verlenen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9F0D01FF-6353-3742-AD0C-0C9447884F82}"/>
              </a:ext>
            </a:extLst>
          </p:cNvPr>
          <p:cNvSpPr txBox="1"/>
          <p:nvPr userDrawn="1"/>
        </p:nvSpPr>
        <p:spPr>
          <a:xfrm>
            <a:off x="12920598" y="5355578"/>
            <a:ext cx="10128310" cy="43115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diensten en producten van Logius kan</a:t>
            </a: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veilig en makkelijk toegang worden gegeven</a:t>
            </a: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 online dienstverlening. Niet alleen vanuit Nederland, maar ook daarbuiten.</a:t>
            </a:r>
          </a:p>
          <a:p>
            <a:endParaRPr lang="nl-NL" sz="3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Vaak gaat het om privacygevoelige gegevens. Logius biedt de zekerheid dat gegevens met</a:t>
            </a: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juiste persoon of het juiste bedrijf worden gedeeld. </a:t>
            </a:r>
          </a:p>
        </p:txBody>
      </p:sp>
    </p:spTree>
    <p:extLst>
      <p:ext uri="{BB962C8B-B14F-4D97-AF65-F5344CB8AC3E}">
        <p14:creationId xmlns:p14="http://schemas.microsoft.com/office/powerpoint/2010/main" val="42620273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2 Toegang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0657DD06-3159-7844-A0B8-10A1256450E2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F9E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E08DB017-C0CC-1A41-82D3-8D5F901A84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00" y="3020400"/>
            <a:ext cx="8292338" cy="748800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166155" y="12781172"/>
            <a:ext cx="5007129" cy="730250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411426" y="12781172"/>
            <a:ext cx="1557752" cy="730250"/>
          </a:xfrm>
        </p:spPr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925227"/>
            <a:ext cx="10115308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 userDrawn="1"/>
        </p:nvSpPr>
        <p:spPr>
          <a:xfrm>
            <a:off x="12933600" y="3741893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Toegang verlenen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 userDrawn="1"/>
        </p:nvSpPr>
        <p:spPr>
          <a:xfrm>
            <a:off x="12920598" y="5355578"/>
            <a:ext cx="10128310" cy="43115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diensten en producten van Logius kan</a:t>
            </a: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veilig en makkelijk toegang worden gegeven</a:t>
            </a: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 online dienstverlening. Niet alleen vanuit Nederland, maar ook daarbuiten.</a:t>
            </a:r>
          </a:p>
          <a:p>
            <a:endParaRPr lang="nl-NL" sz="3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Vaak gaat het om privacygevoelige gegevens. Logius biedt de zekerheid dat gegevens met</a:t>
            </a: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juiste persoon of het juiste bedrijf worden gedeeld. 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id="{A06225AB-BE4F-6742-BC9F-D9B7BD5A896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3FFC2806-5D7F-2442-A9B3-7DEBAE7C1A89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24898874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3 Toegang Tussenbla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/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81DD064-4EF2-DC48-8B4B-25D2A37845B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12587" y="4292600"/>
            <a:ext cx="762000" cy="9423400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5230947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4 Toegang Tussenblad met tekst">
    <p:bg>
      <p:bgPr>
        <a:solidFill>
          <a:srgbClr val="E17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23" name="Tekstvak 4">
            <a:extLst>
              <a:ext uri="{FF2B5EF4-FFF2-40B4-BE49-F238E27FC236}">
                <a16:creationId xmlns:a16="http://schemas.microsoft.com/office/drawing/2014/main" id="{5F403CDF-484D-F747-AFC5-269CA916EBF2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/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3FBC45E-81C6-3F45-86D7-2FBE47219C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12587" y="4292600"/>
            <a:ext cx="762000" cy="942340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100148D0-93D0-E14F-BDAE-D82C7F326F48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2A4AFB5-0316-6740-9A10-7BFB7F090206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D882616-40FC-5741-B25A-F53D270A2752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F24DEE7-E691-A049-8282-742DA4867F63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2C487CF-FBE6-4343-9FCF-AAFD41A60295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589010" y="4404188"/>
            <a:ext cx="9637381" cy="387032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84967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5 Toegang Tussenblad Oranje">
    <p:bg>
      <p:bgPr>
        <a:solidFill>
          <a:srgbClr val="E17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bg1"/>
                </a:solidFill>
              </a:rPr>
              <a:t>Toegang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 userDrawn="1"/>
        </p:nvSpPr>
        <p:spPr>
          <a:xfrm>
            <a:off x="11811987" y="11182471"/>
            <a:ext cx="763200" cy="2533529"/>
          </a:xfrm>
          <a:prstGeom prst="rect">
            <a:avLst/>
          </a:prstGeom>
          <a:solidFill>
            <a:srgbClr val="EDA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8FF222A-C29B-754C-BC00-28ABFD8EFD9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518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6 Toegang Tussenblad Licht Oranje">
    <p:bg>
      <p:bgPr>
        <a:solidFill>
          <a:srgbClr val="F9E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Toegang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 userDrawn="1"/>
        </p:nvSpPr>
        <p:spPr>
          <a:xfrm>
            <a:off x="11811987" y="11188297"/>
            <a:ext cx="763200" cy="2527704"/>
          </a:xfrm>
          <a:prstGeom prst="rect">
            <a:avLst/>
          </a:prstGeom>
          <a:solidFill>
            <a:srgbClr val="FCF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4FEF6653-FDBC-CB40-8667-C43D4C4EBB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9508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7 Toegang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354502A-62EC-D64A-B8A5-214E392C7D9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C2176DC6-7D77-304A-9F76-585E3BF0439A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9840158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8 Toegang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>
            <a:extLst>
              <a:ext uri="{FF2B5EF4-FFF2-40B4-BE49-F238E27FC236}">
                <a16:creationId xmlns:a16="http://schemas.microsoft.com/office/drawing/2014/main" id="{694EA0F2-8BB0-C941-8081-2A221CE58B9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85B02D8-94FE-E743-BF10-FCCF83D615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354502A-62EC-D64A-B8A5-214E392C7D9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C2176DC6-7D77-304A-9F76-585E3BF0439A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8750712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9 Toegang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76C17972-288F-054E-8236-F58300453B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980"/>
            <a:ext cx="12192000" cy="1370603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354502A-62EC-D64A-B8A5-214E392C7D9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C2176DC6-7D77-304A-9F76-585E3BF0439A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36264059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0 Toegang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B43FF0B-77E7-4F47-8E9E-79C2AF5418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F9E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B2067669-1CC0-5846-927A-0A37181306EF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DA71101-4776-4641-B909-F9DB07EAB4D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00" y="3020400"/>
            <a:ext cx="8292338" cy="74880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B81A84-3259-1542-B0A4-6B93DA24C243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49F6AA18-B6C0-4541-8935-089D514620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3FB1E6D-D763-2645-A99F-2C1E9E1F6A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354609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4 Voorblad Wit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2411D4-6059-45D1-97BA-7BAC9191D0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10799" y="0"/>
            <a:ext cx="6030000" cy="2399305"/>
          </a:xfrm>
          <a:prstGeom prst="rect">
            <a:avLst/>
          </a:prstGeom>
        </p:spPr>
      </p:pic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E899B76C-B2F7-4D46-87C1-E196CD0A66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0122F6-8DDF-BE41-A95F-5963D675F9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21478" y="2542233"/>
            <a:ext cx="11147700" cy="857494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8200">
                <a:solidFill>
                  <a:srgbClr val="39870C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CEBBF28-B5D2-4F46-B25D-E7D92F07384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21477" y="11471275"/>
            <a:ext cx="11147699" cy="1406127"/>
          </a:xfrm>
        </p:spPr>
        <p:txBody>
          <a:bodyPr anchor="b"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253712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1 Toegang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10005046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10070701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7" y="3726000"/>
            <a:ext cx="10115308" cy="8702675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556D548D-9F19-6640-BA13-2DC5F552DFB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3A778F9-56CC-3841-B5AB-7551E324F24C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16308490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2 Toegang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21710640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6" y="3726000"/>
            <a:ext cx="21710641" cy="8702675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556D548D-9F19-6640-BA13-2DC5F552DFB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3A778F9-56CC-3841-B5AB-7551E324F24C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36083421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3 Toegang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755" y="1725278"/>
            <a:ext cx="21689664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348756" y="3714749"/>
            <a:ext cx="21689664" cy="8640425"/>
          </a:xfrm>
        </p:spPr>
        <p:txBody>
          <a:bodyPr/>
          <a:lstStyle/>
          <a:p>
            <a:endParaRPr lang="nl-NL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E118A022-2E33-AE43-96B0-C1A78C4936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6FCF774-F7F6-124D-B2F2-189BDADBB1F4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36109239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4 Toegang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373FBD78-CF79-194C-AE0C-4D2B17A16D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0A26850D-6BAD-6842-A49D-992D4036E4C1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1927123"/>
            <a:ext cx="24387175" cy="11788877"/>
          </a:xfr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104744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 Interactie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8FC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166155" y="12781172"/>
            <a:ext cx="5007129" cy="730250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411426" y="12781172"/>
            <a:ext cx="1557752" cy="730250"/>
          </a:xfrm>
        </p:spPr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5126395"/>
            <a:ext cx="10115308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 userDrawn="1"/>
        </p:nvSpPr>
        <p:spPr>
          <a:xfrm>
            <a:off x="12933600" y="3943061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Interactie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 userDrawn="1"/>
        </p:nvSpPr>
        <p:spPr>
          <a:xfrm>
            <a:off x="12920598" y="5556746"/>
            <a:ext cx="10128310" cy="39164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Burgers en ondernemers kunt u op een </a:t>
            </a:r>
          </a:p>
          <a:p>
            <a:pPr eaLnBrk="0" hangingPunct="0"/>
            <a:r>
              <a:rPr lang="nl-NL" sz="3200" dirty="0"/>
              <a:t>veilige en toegankelijke manier attenderen op belangrijke zaken met een digitaal bericht. 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Ook kunt u iemand inzicht geven in zijn of haar geregistreerde gegevens en diegene de regie geven over deze persoonsgegevens, waaronder het delen met anderen.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6455DB3-77EF-6540-B258-AD1A724B09B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8B92C893-A9DE-0E48-96BD-91C2062CEDE0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131926690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2 Interactie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E9F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EEFDCA7-E988-A94C-9779-1A39DDF426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FDD3A463-C2D8-EE43-83F5-7F9607FD6FBE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C67AE91F-035B-2547-9EB3-8B00F9CA60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538" y="3232150"/>
            <a:ext cx="6858000" cy="7251700"/>
          </a:xfrm>
          <a:prstGeom prst="rect">
            <a:avLst/>
          </a:prstGeom>
        </p:spPr>
      </p:pic>
      <p:cxnSp>
        <p:nvCxnSpPr>
          <p:cNvPr id="14" name="Straight Connector 11">
            <a:extLst>
              <a:ext uri="{FF2B5EF4-FFF2-40B4-BE49-F238E27FC236}">
                <a16:creationId xmlns:a16="http://schemas.microsoft.com/office/drawing/2014/main" id="{F6CEE914-9D13-D54B-B5CA-8819BC535BB8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5126395"/>
            <a:ext cx="10115308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vak 14">
            <a:extLst>
              <a:ext uri="{FF2B5EF4-FFF2-40B4-BE49-F238E27FC236}">
                <a16:creationId xmlns:a16="http://schemas.microsoft.com/office/drawing/2014/main" id="{75A6C407-3710-9346-ADD7-4A886ED09A77}"/>
              </a:ext>
            </a:extLst>
          </p:cNvPr>
          <p:cNvSpPr txBox="1"/>
          <p:nvPr userDrawn="1"/>
        </p:nvSpPr>
        <p:spPr>
          <a:xfrm>
            <a:off x="12933600" y="3943061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Interactie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345D07BC-5871-5744-8C5A-1096E40EC17A}"/>
              </a:ext>
            </a:extLst>
          </p:cNvPr>
          <p:cNvSpPr txBox="1"/>
          <p:nvPr userDrawn="1"/>
        </p:nvSpPr>
        <p:spPr>
          <a:xfrm>
            <a:off x="12920598" y="5556746"/>
            <a:ext cx="10128310" cy="39164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Burgers en ondernemers kunt u op een </a:t>
            </a:r>
          </a:p>
          <a:p>
            <a:pPr eaLnBrk="0" hangingPunct="0"/>
            <a:r>
              <a:rPr lang="nl-NL" sz="3200" dirty="0"/>
              <a:t>veilige en toegankelijke manier attenderen op belangrijke zaken met een digitaal bericht. 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Ook kunt u iemand inzicht geven in zijn of haar geregistreerde gegevens en diegene de regie geven over deze persoonsgegevens, waaronder het delen met anderen.</a:t>
            </a:r>
          </a:p>
        </p:txBody>
      </p:sp>
    </p:spTree>
    <p:extLst>
      <p:ext uri="{BB962C8B-B14F-4D97-AF65-F5344CB8AC3E}">
        <p14:creationId xmlns:p14="http://schemas.microsoft.com/office/powerpoint/2010/main" val="158073727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3 Interactie Tussenblad">
    <p:bg>
      <p:bgPr>
        <a:solidFill>
          <a:srgbClr val="8FC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331C26AA-4B81-8845-9CF9-4F4B2321F4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12587" y="4316805"/>
            <a:ext cx="763200" cy="9414035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endParaRPr lang="nl-NL" sz="4100" dirty="0"/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tx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1875152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4 Interactie Tussenblad met tekst">
    <p:bg>
      <p:bgPr>
        <a:solidFill>
          <a:srgbClr val="8FC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589010" y="4404188"/>
            <a:ext cx="9637381" cy="387032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C78BA1C6-0528-9540-AF01-7359541FC13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12587" y="4316805"/>
            <a:ext cx="763200" cy="9414035"/>
          </a:xfrm>
          <a:prstGeom prst="rect">
            <a:avLst/>
          </a:prstGeom>
        </p:spPr>
      </p:pic>
      <p:sp>
        <p:nvSpPr>
          <p:cNvPr id="13" name="Tekstvak 4">
            <a:extLst>
              <a:ext uri="{FF2B5EF4-FFF2-40B4-BE49-F238E27FC236}">
                <a16:creationId xmlns:a16="http://schemas.microsoft.com/office/drawing/2014/main" id="{93F48887-FE7F-3C4D-8527-5686CABA38F0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endParaRPr lang="nl-NL" sz="4100" dirty="0"/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tx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14" name="Oval 32">
            <a:extLst>
              <a:ext uri="{FF2B5EF4-FFF2-40B4-BE49-F238E27FC236}">
                <a16:creationId xmlns:a16="http://schemas.microsoft.com/office/drawing/2014/main" id="{8D08F2E8-28E6-2747-8AF8-18DDF62F915F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Oval 33">
            <a:extLst>
              <a:ext uri="{FF2B5EF4-FFF2-40B4-BE49-F238E27FC236}">
                <a16:creationId xmlns:a16="http://schemas.microsoft.com/office/drawing/2014/main" id="{E60D734B-A8F6-DB44-A198-EF66B5189E1D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6" name="Oval 34">
            <a:extLst>
              <a:ext uri="{FF2B5EF4-FFF2-40B4-BE49-F238E27FC236}">
                <a16:creationId xmlns:a16="http://schemas.microsoft.com/office/drawing/2014/main" id="{9CDEDE91-8780-8B4F-99CE-4A7B966D9F7F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7" name="Oval 35">
            <a:extLst>
              <a:ext uri="{FF2B5EF4-FFF2-40B4-BE49-F238E27FC236}">
                <a16:creationId xmlns:a16="http://schemas.microsoft.com/office/drawing/2014/main" id="{5F11A7B0-8FF7-A441-B1F6-5077DD1410BB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8" name="Oval 36">
            <a:extLst>
              <a:ext uri="{FF2B5EF4-FFF2-40B4-BE49-F238E27FC236}">
                <a16:creationId xmlns:a16="http://schemas.microsoft.com/office/drawing/2014/main" id="{E8A02DBF-ACBC-AD48-9A58-BA1BCA3416D5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1649176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5 Interactie Tussenblad Blauw">
    <p:bg>
      <p:bgPr>
        <a:solidFill>
          <a:srgbClr val="8FC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Interactie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 userDrawn="1"/>
        </p:nvSpPr>
        <p:spPr>
          <a:xfrm>
            <a:off x="11811987" y="11182471"/>
            <a:ext cx="763200" cy="2533529"/>
          </a:xfrm>
          <a:prstGeom prst="rect">
            <a:avLst/>
          </a:prstGeom>
          <a:solidFill>
            <a:srgbClr val="E9F4F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708CB0CE-339B-0A40-9776-EB1D5B38C2F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8530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6 Interactie Tussenblad Licht Blauw">
    <p:bg>
      <p:bgPr>
        <a:solidFill>
          <a:srgbClr val="E9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Interactie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 userDrawn="1"/>
        </p:nvSpPr>
        <p:spPr>
          <a:xfrm>
            <a:off x="11811987" y="11188297"/>
            <a:ext cx="763200" cy="2527704"/>
          </a:xfrm>
          <a:prstGeom prst="rect">
            <a:avLst/>
          </a:prstGeom>
          <a:solidFill>
            <a:srgbClr val="8FCAE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A3BDA2F-D6E4-4C4C-A90B-DA8DCACC8C3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299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5 Voorblad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82411D4-6059-45D1-97BA-7BAC9191D0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10799" y="0"/>
            <a:ext cx="6030000" cy="239930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6079E5B-1629-B140-8348-9D8D7AB4560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21478" y="2542233"/>
            <a:ext cx="11147700" cy="857494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8200">
                <a:solidFill>
                  <a:srgbClr val="39870C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BE74E9E-956F-0D46-BF54-083418D449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21477" y="11471275"/>
            <a:ext cx="11147699" cy="1406127"/>
          </a:xfrm>
        </p:spPr>
        <p:txBody>
          <a:bodyPr anchor="b"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415337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7 Interactie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91DB42A-2CB8-B947-AFD9-ACC196BD576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B1853925-C84F-C34E-98FE-09DCB4FA0512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389046199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8 Interactie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8EC5FF76-04FD-B440-A85F-2F11C9B615EF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8FC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D1148763-D20F-124E-85D9-BE7FD297FA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62237AD-1FFD-5E4B-998A-EA7C4309F1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ABEA7896-8FD7-1C49-B964-399CAF33A37A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340293731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9 Interactie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CE38F03C-4AC6-E647-BD35-3AF822BCC4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980"/>
            <a:ext cx="12192000" cy="1370603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62237AD-1FFD-5E4B-998A-EA7C4309F13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ABEA7896-8FD7-1C49-B964-399CAF33A37A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374308193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0 Interactie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E9F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EEFDCA7-E988-A94C-9779-1A39DDF426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FDD3A463-C2D8-EE43-83F5-7F9607FD6FBE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C67AE91F-035B-2547-9EB3-8B00F9CA60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538" y="3232150"/>
            <a:ext cx="6858000" cy="7251700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171321496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1 Interactie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10005046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10070701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7" y="3726000"/>
            <a:ext cx="10115308" cy="8702675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A5A92C8-8A4B-BD4D-A5B8-436E777477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20" name="Tekstvak 19">
            <a:extLst>
              <a:ext uri="{FF2B5EF4-FFF2-40B4-BE49-F238E27FC236}">
                <a16:creationId xmlns:a16="http://schemas.microsoft.com/office/drawing/2014/main" id="{73107F2F-A040-174E-AE46-7329E75D0535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27645587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2 Interactie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21710640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6" y="3726000"/>
            <a:ext cx="21710641" cy="8702675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0FDB197-D03D-AD44-A2C4-557D0E9079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AF04D7D7-7C61-BB4A-9CF3-21B055CE5D3B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37751353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3 Interactie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755" y="1725278"/>
            <a:ext cx="21689664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348756" y="3714749"/>
            <a:ext cx="21689664" cy="8640425"/>
          </a:xfrm>
        </p:spPr>
        <p:txBody>
          <a:bodyPr/>
          <a:lstStyle/>
          <a:p>
            <a:endParaRPr lang="nl-NL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A0DF43E-B0BE-9A42-879A-A2A85808224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E4CEE5E5-8D79-944F-940E-309557C1ED91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204836080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4 Interactie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7123"/>
            <a:ext cx="24387175" cy="11788877"/>
          </a:xfrm>
        </p:spPr>
        <p:txBody>
          <a:bodyPr/>
          <a:lstStyle/>
          <a:p>
            <a:endParaRPr lang="nl-NL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F03D827-48F0-A94C-AB66-F56599EEDD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D3A7231C-D7CA-264C-B144-0171F7CF1251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15641956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 Gegevensuitwisseling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FFB6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166155" y="12781172"/>
            <a:ext cx="5007129" cy="730250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411426" y="12781172"/>
            <a:ext cx="1557752" cy="730250"/>
          </a:xfrm>
        </p:spPr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632619"/>
            <a:ext cx="10115308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 userDrawn="1"/>
        </p:nvSpPr>
        <p:spPr>
          <a:xfrm>
            <a:off x="12933600" y="3449285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Gegevensuitwisseling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 userDrawn="1"/>
        </p:nvSpPr>
        <p:spPr>
          <a:xfrm>
            <a:off x="12920598" y="5062970"/>
            <a:ext cx="10128310" cy="48308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Uw gegevens kunt u veilig, betrouwbaar </a:t>
            </a:r>
          </a:p>
          <a:p>
            <a:pPr eaLnBrk="0" hangingPunct="0"/>
            <a:r>
              <a:rPr lang="nl-NL" sz="3200" dirty="0"/>
              <a:t>en gestandaardiseerd uitwisselen tussen overheden, burgers en bedrijven.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Logius maakt dit mogelijk als ketenpartner</a:t>
            </a:r>
          </a:p>
          <a:p>
            <a:pPr eaLnBrk="0" hangingPunct="0"/>
            <a:r>
              <a:rPr lang="nl-NL" sz="3200" dirty="0"/>
              <a:t>voor de digitale overheid.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Daarbij bieden we ook oplossingen om de gegevens in de basis- registraties op orde te houden en uit te wisselen.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5B63A1C5-00C2-EB4E-B6FD-2D06F462353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21" name="Tekstvak 20">
            <a:extLst>
              <a:ext uri="{FF2B5EF4-FFF2-40B4-BE49-F238E27FC236}">
                <a16:creationId xmlns:a16="http://schemas.microsoft.com/office/drawing/2014/main" id="{AEFB0476-4528-BA4E-9CF4-E4746C83EEB1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8230549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2 Gegevensuitwisseling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FFF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D1B5F0B-AF99-344E-9BC1-36225B716C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3D3CA3F4-5266-4741-A1FF-32EC6B95A310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3B995C27-E3F3-9D46-BC04-0C19AD9AB78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843" y="2559050"/>
            <a:ext cx="8089900" cy="85979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0A4257-76D4-7143-8527-6AB45B59ABCE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632619"/>
            <a:ext cx="10115308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E2320514-46F7-5C43-ACEF-8FBD3BCCEEC4}"/>
              </a:ext>
            </a:extLst>
          </p:cNvPr>
          <p:cNvSpPr txBox="1"/>
          <p:nvPr userDrawn="1"/>
        </p:nvSpPr>
        <p:spPr>
          <a:xfrm>
            <a:off x="12933600" y="3449285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Gegevensuitwisseling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BF3AADF8-0E7E-F049-AD29-B528325BAC8E}"/>
              </a:ext>
            </a:extLst>
          </p:cNvPr>
          <p:cNvSpPr txBox="1"/>
          <p:nvPr userDrawn="1"/>
        </p:nvSpPr>
        <p:spPr>
          <a:xfrm>
            <a:off x="12920598" y="5062970"/>
            <a:ext cx="10128310" cy="48308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Uw gegevens kunt u veilig, betrouwbaar </a:t>
            </a:r>
          </a:p>
          <a:p>
            <a:pPr eaLnBrk="0" hangingPunct="0"/>
            <a:r>
              <a:rPr lang="nl-NL" sz="3200" dirty="0"/>
              <a:t>en gestandaardiseerd uitwisselen tussen overheden, burgers en bedrijven.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Logius maakt dit mogelijk als ketenpartner</a:t>
            </a:r>
          </a:p>
          <a:p>
            <a:pPr eaLnBrk="0" hangingPunct="0"/>
            <a:r>
              <a:rPr lang="nl-NL" sz="3200" dirty="0"/>
              <a:t>voor de digitale overheid.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Daarbij bieden we ook oplossingen om de gegevens in de basis- registraties op orde te houden en uit te wisselen.</a:t>
            </a:r>
          </a:p>
        </p:txBody>
      </p:sp>
    </p:spTree>
    <p:extLst>
      <p:ext uri="{BB962C8B-B14F-4D97-AF65-F5344CB8AC3E}">
        <p14:creationId xmlns:p14="http://schemas.microsoft.com/office/powerpoint/2010/main" val="1974571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6 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BD0246A-8E6E-4946-A02D-8616ACF30E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756" y="3276600"/>
            <a:ext cx="11366500" cy="104394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E1CBCC64-04B8-C243-A86B-3A7A90B6BB74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>
            <a:extLst>
              <a:ext uri="{FF2B5EF4-FFF2-40B4-BE49-F238E27FC236}">
                <a16:creationId xmlns:a16="http://schemas.microsoft.com/office/drawing/2014/main" id="{E9410F25-8C48-0A49-B0B1-9F14567840AC}"/>
              </a:ext>
            </a:extLst>
          </p:cNvPr>
          <p:cNvSpPr txBox="1"/>
          <p:nvPr userDrawn="1"/>
        </p:nvSpPr>
        <p:spPr>
          <a:xfrm>
            <a:off x="1348754" y="2113380"/>
            <a:ext cx="21689663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Inhoudsopgave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7E0103F8-A988-044D-A59D-A7EBE351F2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48754" y="3726000"/>
            <a:ext cx="1028686" cy="774056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buFont typeface="Arial" panose="020B0604020202020204" pitchFamily="34" charset="0"/>
              <a:buNone/>
              <a:defRPr sz="32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1</a:t>
            </a:r>
          </a:p>
          <a:p>
            <a:pPr lvl="0"/>
            <a:r>
              <a:rPr lang="nl-NL" dirty="0"/>
              <a:t>2</a:t>
            </a:r>
          </a:p>
          <a:p>
            <a:pPr lvl="0"/>
            <a:r>
              <a:rPr lang="nl-NL" dirty="0"/>
              <a:t>3</a:t>
            </a:r>
          </a:p>
          <a:p>
            <a:pPr lvl="0"/>
            <a:r>
              <a:rPr lang="nl-NL" dirty="0"/>
              <a:t>4</a:t>
            </a:r>
          </a:p>
          <a:p>
            <a:pPr lvl="0"/>
            <a:r>
              <a:rPr lang="nl-NL" dirty="0"/>
              <a:t>5</a:t>
            </a:r>
          </a:p>
          <a:p>
            <a:pPr lvl="0"/>
            <a:r>
              <a:rPr lang="nl-NL" dirty="0"/>
              <a:t>6</a:t>
            </a:r>
          </a:p>
          <a:p>
            <a:pPr lvl="0"/>
            <a:r>
              <a:rPr lang="nl-NL" dirty="0"/>
              <a:t>7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C183165-1A04-BA4F-9169-DAB73C1DFA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89504" y="3726000"/>
            <a:ext cx="8564071" cy="7740564"/>
          </a:xfrm>
        </p:spPr>
        <p:txBody>
          <a:bodyPr anchor="ctr" anchorCtr="0">
            <a:noAutofit/>
          </a:bodyPr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6B015A94-03F1-5543-9EDD-8F1E152204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034786" y="3726000"/>
            <a:ext cx="1028686" cy="774056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buFont typeface="Arial" panose="020B0604020202020204" pitchFamily="34" charset="0"/>
              <a:buNone/>
              <a:defRPr sz="32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8</a:t>
            </a:r>
          </a:p>
          <a:p>
            <a:pPr lvl="0"/>
            <a:r>
              <a:rPr lang="nl-NL" dirty="0"/>
              <a:t>9</a:t>
            </a:r>
          </a:p>
          <a:p>
            <a:pPr lvl="0"/>
            <a:r>
              <a:rPr lang="nl-NL" dirty="0"/>
              <a:t>10</a:t>
            </a:r>
          </a:p>
          <a:p>
            <a:pPr lvl="0"/>
            <a:r>
              <a:rPr lang="nl-NL" dirty="0"/>
              <a:t>11</a:t>
            </a:r>
          </a:p>
          <a:p>
            <a:pPr lvl="0"/>
            <a:r>
              <a:rPr lang="nl-NL" dirty="0"/>
              <a:t>12</a:t>
            </a:r>
          </a:p>
          <a:p>
            <a:pPr lvl="0"/>
            <a:r>
              <a:rPr lang="nl-NL" dirty="0"/>
              <a:t>13</a:t>
            </a:r>
          </a:p>
          <a:p>
            <a:pPr lvl="0"/>
            <a:r>
              <a:rPr lang="nl-NL" dirty="0"/>
              <a:t>14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2E725B17-0870-0347-A5B5-365504C0FA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575536" y="3726000"/>
            <a:ext cx="8564071" cy="7740564"/>
          </a:xfrm>
        </p:spPr>
        <p:txBody>
          <a:bodyPr anchor="ctr" anchorCtr="0">
            <a:noAutofit/>
          </a:bodyPr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</p:txBody>
      </p:sp>
    </p:spTree>
    <p:extLst>
      <p:ext uri="{BB962C8B-B14F-4D97-AF65-F5344CB8AC3E}">
        <p14:creationId xmlns:p14="http://schemas.microsoft.com/office/powerpoint/2010/main" val="34945766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3 Gegevensuitwisseling Tussenblad">
    <p:bg>
      <p:bgPr>
        <a:solidFill>
          <a:srgbClr val="FFB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3EF6F24E-62E5-C843-A849-1EC943E4C6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11772" y="4276521"/>
            <a:ext cx="763200" cy="9439479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tx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85607812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4 Gegevensuitwisseling Tussenblad met tekst">
    <p:bg>
      <p:bgPr>
        <a:solidFill>
          <a:srgbClr val="FFB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589010" y="4404188"/>
            <a:ext cx="9637381" cy="387032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610F7E9C-FF04-D549-8ED9-C268EEDD8DF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11772" y="4276521"/>
            <a:ext cx="763200" cy="9439479"/>
          </a:xfrm>
          <a:prstGeom prst="rect">
            <a:avLst/>
          </a:prstGeom>
        </p:spPr>
      </p:pic>
      <p:sp>
        <p:nvSpPr>
          <p:cNvPr id="20" name="Tekstvak 4">
            <a:extLst>
              <a:ext uri="{FF2B5EF4-FFF2-40B4-BE49-F238E27FC236}">
                <a16:creationId xmlns:a16="http://schemas.microsoft.com/office/drawing/2014/main" id="{46402EEF-90C8-0045-84BE-30D586F0B7C8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tx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21" name="Oval 32">
            <a:extLst>
              <a:ext uri="{FF2B5EF4-FFF2-40B4-BE49-F238E27FC236}">
                <a16:creationId xmlns:a16="http://schemas.microsoft.com/office/drawing/2014/main" id="{E86356B6-54B1-C248-BB45-4F43E1D30313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33">
            <a:extLst>
              <a:ext uri="{FF2B5EF4-FFF2-40B4-BE49-F238E27FC236}">
                <a16:creationId xmlns:a16="http://schemas.microsoft.com/office/drawing/2014/main" id="{3E4006F2-4B32-B041-8F90-C510F8CF8960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34">
            <a:extLst>
              <a:ext uri="{FF2B5EF4-FFF2-40B4-BE49-F238E27FC236}">
                <a16:creationId xmlns:a16="http://schemas.microsoft.com/office/drawing/2014/main" id="{670AE5AE-B9CB-1A47-AEE7-06A303FE4BC2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4" name="Oval 35">
            <a:extLst>
              <a:ext uri="{FF2B5EF4-FFF2-40B4-BE49-F238E27FC236}">
                <a16:creationId xmlns:a16="http://schemas.microsoft.com/office/drawing/2014/main" id="{264A2C10-380D-DB40-9E47-09A86BAA7AC1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5" name="Oval 36">
            <a:extLst>
              <a:ext uri="{FF2B5EF4-FFF2-40B4-BE49-F238E27FC236}">
                <a16:creationId xmlns:a16="http://schemas.microsoft.com/office/drawing/2014/main" id="{8B572D24-E5EF-5845-9F8F-11FF44E8A2FC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8683081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5 Gegevensuitwisseling Tussenblad Geel">
    <p:bg>
      <p:bgPr>
        <a:solidFill>
          <a:srgbClr val="FFB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Gegevensuitwisseling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 userDrawn="1"/>
        </p:nvSpPr>
        <p:spPr>
          <a:xfrm>
            <a:off x="11811987" y="11182471"/>
            <a:ext cx="763200" cy="2533529"/>
          </a:xfrm>
          <a:prstGeom prst="rect">
            <a:avLst/>
          </a:prstGeom>
          <a:solidFill>
            <a:srgbClr val="FFF0D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557B8035-76B1-CA4D-B3AB-4D06C145163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509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6 Gegevensuitwisseling Tussenblad Licht Geel">
    <p:bg>
      <p:bgPr>
        <a:solidFill>
          <a:srgbClr val="FFF0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Gegevensuitwisseling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 userDrawn="1"/>
        </p:nvSpPr>
        <p:spPr>
          <a:xfrm>
            <a:off x="11811987" y="11188297"/>
            <a:ext cx="763200" cy="2527704"/>
          </a:xfrm>
          <a:prstGeom prst="rect">
            <a:avLst/>
          </a:prstGeom>
          <a:solidFill>
            <a:srgbClr val="FFB61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F983C359-49D9-B24F-9E95-1C837B4A1D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9221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7 Gegevensuitwisseling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778A6ED-891E-6748-9305-2360E4C761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A4C50735-2F67-4241-BFC7-B27029EBF27D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302666479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8 Gegevensuitwisseling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3">
            <a:extLst>
              <a:ext uri="{FF2B5EF4-FFF2-40B4-BE49-F238E27FC236}">
                <a16:creationId xmlns:a16="http://schemas.microsoft.com/office/drawing/2014/main" id="{972FB7BE-2DE8-3349-999B-37C0DE0CB781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FFB6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5BEB366B-00BE-BC49-9865-4395838CE1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6F014F6-5FC2-8C45-8E69-82ADD3FCDFC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1AA90275-7F71-4B4E-B524-389EFFFB32B5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217076100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9 Gegevensuitwisseling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E4E0CEE1-A72B-0041-B6E0-16EEA84CB9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980"/>
            <a:ext cx="12192000" cy="1370603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6F014F6-5FC2-8C45-8E69-82ADD3FCDFC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1AA90275-7F71-4B4E-B524-389EFFFB32B5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385858097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0 Gegevensuitwisseling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FFF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D1B5F0B-AF99-344E-9BC1-36225B716C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3D3CA3F4-5266-4741-A1FF-32EC6B95A310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3B995C27-E3F3-9D46-BC04-0C19AD9AB78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843" y="2559050"/>
            <a:ext cx="8089900" cy="859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86427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1 Gegevensuitwisseling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10005046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10070701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7" y="3726000"/>
            <a:ext cx="10115308" cy="8702675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671A4B4-3897-294E-A057-BCD726E669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21" name="Tekstvak 20">
            <a:extLst>
              <a:ext uri="{FF2B5EF4-FFF2-40B4-BE49-F238E27FC236}">
                <a16:creationId xmlns:a16="http://schemas.microsoft.com/office/drawing/2014/main" id="{919522DE-FB45-1A41-9FB7-3E18D255AC59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198626551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2 Gegevensuitwisseling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21710640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6" y="3726000"/>
            <a:ext cx="21710641" cy="8702675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DB2E849-6A74-C243-A9E7-C5E1A2AEC7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E73B636-632C-274D-BDE2-C30C42A7919F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3252004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7 Algemeen Tussenblad met domeinen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BE336A49-3D0D-7A41-A12C-EE79D6FB82BC}"/>
              </a:ext>
            </a:extLst>
          </p:cNvPr>
          <p:cNvSpPr/>
          <p:nvPr userDrawn="1"/>
        </p:nvSpPr>
        <p:spPr>
          <a:xfrm>
            <a:off x="11815587" y="4671236"/>
            <a:ext cx="756000" cy="904476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7" name="Tekstvak 4">
            <a:extLst>
              <a:ext uri="{FF2B5EF4-FFF2-40B4-BE49-F238E27FC236}">
                <a16:creationId xmlns:a16="http://schemas.microsoft.com/office/drawing/2014/main" id="{150372EC-C56C-E04E-A243-C85DACBF9554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Regie op stelsels</a:t>
            </a:r>
            <a:br>
              <a:rPr lang="nl-NL" sz="4100" dirty="0">
                <a:solidFill>
                  <a:schemeClr val="bg1"/>
                </a:solidFill>
              </a:rPr>
            </a:br>
            <a:r>
              <a:rPr lang="nl-NL" sz="410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8" name="Oval 24">
            <a:extLst>
              <a:ext uri="{FF2B5EF4-FFF2-40B4-BE49-F238E27FC236}">
                <a16:creationId xmlns:a16="http://schemas.microsoft.com/office/drawing/2014/main" id="{54FCBD83-55D6-BC44-A9EB-94614C54CFF6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9" name="Oval 25">
            <a:extLst>
              <a:ext uri="{FF2B5EF4-FFF2-40B4-BE49-F238E27FC236}">
                <a16:creationId xmlns:a16="http://schemas.microsoft.com/office/drawing/2014/main" id="{AF0B8F4F-13B3-E04D-937F-43F7185E4F39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6">
            <a:extLst>
              <a:ext uri="{FF2B5EF4-FFF2-40B4-BE49-F238E27FC236}">
                <a16:creationId xmlns:a16="http://schemas.microsoft.com/office/drawing/2014/main" id="{8AD0F9EF-6BC1-6846-AB02-97A075A1A21F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7">
            <a:extLst>
              <a:ext uri="{FF2B5EF4-FFF2-40B4-BE49-F238E27FC236}">
                <a16:creationId xmlns:a16="http://schemas.microsoft.com/office/drawing/2014/main" id="{A107C61F-B063-C649-BE0D-15E229541C34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8">
            <a:extLst>
              <a:ext uri="{FF2B5EF4-FFF2-40B4-BE49-F238E27FC236}">
                <a16:creationId xmlns:a16="http://schemas.microsoft.com/office/drawing/2014/main" id="{01CB9FC1-C0E6-5543-B860-7C20BE4FD353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43424429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3 Gegevensuitwisseling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755" y="1725278"/>
            <a:ext cx="21689664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348756" y="3714749"/>
            <a:ext cx="21689664" cy="8640425"/>
          </a:xfrm>
        </p:spPr>
        <p:txBody>
          <a:bodyPr/>
          <a:lstStyle/>
          <a:p>
            <a:endParaRPr lang="nl-NL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988F12A-2204-F744-B9A6-8A025DC8888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4858A0C-B41B-A24E-A5B2-8B52ABBC49AF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294864439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4 Gegevensuitwisseling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7123"/>
            <a:ext cx="24387175" cy="11788877"/>
          </a:xfrm>
        </p:spPr>
        <p:txBody>
          <a:bodyPr/>
          <a:lstStyle/>
          <a:p>
            <a:endParaRPr lang="nl-NL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59FF56-0C36-9B43-B1DB-4ADFBFC579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9F539E75-7908-2D43-9197-27EECA06FC0E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178521759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 Infrastructuur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76D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166155" y="12781172"/>
            <a:ext cx="5007129" cy="730250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411426" y="12781172"/>
            <a:ext cx="1557752" cy="730250"/>
          </a:xfrm>
        </p:spPr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888651"/>
            <a:ext cx="10115308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 userDrawn="1"/>
        </p:nvSpPr>
        <p:spPr>
          <a:xfrm>
            <a:off x="12933600" y="3705317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Infrastructuur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 userDrawn="1"/>
        </p:nvSpPr>
        <p:spPr>
          <a:xfrm>
            <a:off x="12920598" y="5319002"/>
            <a:ext cx="10128310" cy="43187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Uw digitale diensten kunt u snel en schaal-</a:t>
            </a:r>
          </a:p>
          <a:p>
            <a:pPr eaLnBrk="0" hangingPunct="0"/>
            <a:r>
              <a:rPr lang="nl-NL" sz="3200" dirty="0"/>
              <a:t>baar opbouwen met ons IT-fundament. 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En u voldoet altijd aan de laatste </a:t>
            </a:r>
            <a:r>
              <a:rPr lang="nl-NL" sz="3200" dirty="0" err="1"/>
              <a:t>veiligheids-eisen</a:t>
            </a:r>
            <a:r>
              <a:rPr lang="nl-NL" sz="3200" dirty="0"/>
              <a:t>, standaarden en regelgeving.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Ook zorgt Logius voor betrouwbare verbindingen voor het transport van uw</a:t>
            </a:r>
          </a:p>
          <a:p>
            <a:pPr eaLnBrk="0" hangingPunct="0"/>
            <a:r>
              <a:rPr lang="nl-NL" sz="3200" dirty="0"/>
              <a:t>data naar burgers, bedrijven en overheden.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E9FA737-3426-944C-B5DD-391FE066FE4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31CE16CC-ED68-0047-8021-CE5D1C9CDB0E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406351108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2 Infrastructuur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E4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30E8F5A-9A61-C347-898F-FD61B118AF0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366E4ECE-4FD1-8C4C-B4B0-2341500F9C43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AB23A34E-823F-5D42-A263-A0F45062863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493" y="2774950"/>
            <a:ext cx="5816600" cy="8166100"/>
          </a:xfrm>
          <a:prstGeom prst="rect">
            <a:avLst/>
          </a:prstGeom>
        </p:spPr>
      </p:pic>
      <p:cxnSp>
        <p:nvCxnSpPr>
          <p:cNvPr id="14" name="Straight Connector 11">
            <a:extLst>
              <a:ext uri="{FF2B5EF4-FFF2-40B4-BE49-F238E27FC236}">
                <a16:creationId xmlns:a16="http://schemas.microsoft.com/office/drawing/2014/main" id="{F6F31CDF-5980-9C45-AF53-3FD68D11B691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888651"/>
            <a:ext cx="10115308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vak 14">
            <a:extLst>
              <a:ext uri="{FF2B5EF4-FFF2-40B4-BE49-F238E27FC236}">
                <a16:creationId xmlns:a16="http://schemas.microsoft.com/office/drawing/2014/main" id="{5BE72C59-FB74-3D46-A781-B6DFB3946847}"/>
              </a:ext>
            </a:extLst>
          </p:cNvPr>
          <p:cNvSpPr txBox="1"/>
          <p:nvPr userDrawn="1"/>
        </p:nvSpPr>
        <p:spPr>
          <a:xfrm>
            <a:off x="12933600" y="3705317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Infrastructuur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F5AF03DA-3B7C-CE47-9FA4-0C05373C482C}"/>
              </a:ext>
            </a:extLst>
          </p:cNvPr>
          <p:cNvSpPr txBox="1"/>
          <p:nvPr userDrawn="1"/>
        </p:nvSpPr>
        <p:spPr>
          <a:xfrm>
            <a:off x="12920598" y="5319002"/>
            <a:ext cx="10128310" cy="43187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Uw digitale diensten kunt u snel en schaal-</a:t>
            </a:r>
          </a:p>
          <a:p>
            <a:pPr eaLnBrk="0" hangingPunct="0"/>
            <a:r>
              <a:rPr lang="nl-NL" sz="3200" dirty="0"/>
              <a:t>baar opbouwen met ons IT-fundament. 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En u voldoet altijd aan de laatste </a:t>
            </a:r>
            <a:r>
              <a:rPr lang="nl-NL" sz="3200" dirty="0" err="1"/>
              <a:t>veiligheids-eisen</a:t>
            </a:r>
            <a:r>
              <a:rPr lang="nl-NL" sz="3200" dirty="0"/>
              <a:t>, standaarden en regelgeving.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Ook zorgt Logius voor betrouwbare verbindingen voor het transport van uw</a:t>
            </a:r>
          </a:p>
          <a:p>
            <a:pPr eaLnBrk="0" hangingPunct="0"/>
            <a:r>
              <a:rPr lang="nl-NL" sz="3200" dirty="0"/>
              <a:t>data naar burgers, bedrijven en overheden.</a:t>
            </a:r>
          </a:p>
        </p:txBody>
      </p:sp>
    </p:spTree>
    <p:extLst>
      <p:ext uri="{BB962C8B-B14F-4D97-AF65-F5344CB8AC3E}">
        <p14:creationId xmlns:p14="http://schemas.microsoft.com/office/powerpoint/2010/main" val="341906363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3 Infrastructuur Tussenblad">
    <p:bg>
      <p:bgPr>
        <a:solidFill>
          <a:srgbClr val="76D2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5">
            <a:extLst>
              <a:ext uri="{FF2B5EF4-FFF2-40B4-BE49-F238E27FC236}">
                <a16:creationId xmlns:a16="http://schemas.microsoft.com/office/drawing/2014/main" id="{738F7740-F8B1-9D4B-9115-1CD65219D3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11987" y="4292600"/>
            <a:ext cx="763200" cy="9439479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tx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1793450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4 Infrastructuur Tussenblad met tekst">
    <p:bg>
      <p:bgPr>
        <a:solidFill>
          <a:srgbClr val="76D2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589010" y="4404188"/>
            <a:ext cx="9637381" cy="387032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1" name="Picture 15">
            <a:extLst>
              <a:ext uri="{FF2B5EF4-FFF2-40B4-BE49-F238E27FC236}">
                <a16:creationId xmlns:a16="http://schemas.microsoft.com/office/drawing/2014/main" id="{7AF040C1-1DED-ED43-A633-83D91253C51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11987" y="4292600"/>
            <a:ext cx="763200" cy="9439479"/>
          </a:xfrm>
          <a:prstGeom prst="rect">
            <a:avLst/>
          </a:prstGeom>
        </p:spPr>
      </p:pic>
      <p:sp>
        <p:nvSpPr>
          <p:cNvPr id="13" name="Tekstvak 4">
            <a:extLst>
              <a:ext uri="{FF2B5EF4-FFF2-40B4-BE49-F238E27FC236}">
                <a16:creationId xmlns:a16="http://schemas.microsoft.com/office/drawing/2014/main" id="{BC259F1C-E3C2-EC46-B413-D3F94C370A1A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tx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14" name="Oval 32">
            <a:extLst>
              <a:ext uri="{FF2B5EF4-FFF2-40B4-BE49-F238E27FC236}">
                <a16:creationId xmlns:a16="http://schemas.microsoft.com/office/drawing/2014/main" id="{1D721FE9-F24B-4D4A-AC5F-EB4DDF2527DB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Oval 33">
            <a:extLst>
              <a:ext uri="{FF2B5EF4-FFF2-40B4-BE49-F238E27FC236}">
                <a16:creationId xmlns:a16="http://schemas.microsoft.com/office/drawing/2014/main" id="{94ECE607-DDA9-3A41-BE7D-F056EAF49323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6" name="Oval 34">
            <a:extLst>
              <a:ext uri="{FF2B5EF4-FFF2-40B4-BE49-F238E27FC236}">
                <a16:creationId xmlns:a16="http://schemas.microsoft.com/office/drawing/2014/main" id="{807B1A37-37B2-0C47-9EC0-0EEA4A6E7794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7" name="Oval 35">
            <a:extLst>
              <a:ext uri="{FF2B5EF4-FFF2-40B4-BE49-F238E27FC236}">
                <a16:creationId xmlns:a16="http://schemas.microsoft.com/office/drawing/2014/main" id="{E903D0F7-91CB-0C4D-8256-A09768662E4C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8" name="Oval 36">
            <a:extLst>
              <a:ext uri="{FF2B5EF4-FFF2-40B4-BE49-F238E27FC236}">
                <a16:creationId xmlns:a16="http://schemas.microsoft.com/office/drawing/2014/main" id="{C0B59731-B5B7-0E4D-9C38-284F2359C9AE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88172478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5 Infrastructuur Tussenblad Mint">
    <p:bg>
      <p:bgPr>
        <a:solidFill>
          <a:srgbClr val="76D2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Infrastructuur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 userDrawn="1"/>
        </p:nvSpPr>
        <p:spPr>
          <a:xfrm>
            <a:off x="11811987" y="11182471"/>
            <a:ext cx="763200" cy="2533529"/>
          </a:xfrm>
          <a:prstGeom prst="rect">
            <a:avLst/>
          </a:prstGeom>
          <a:solidFill>
            <a:srgbClr val="E4F6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16904F4-0A6E-744D-836B-F6FF112AC1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3468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6 Infrastructuur Tussenblad Licht Mint">
    <p:bg>
      <p:bgPr>
        <a:solidFill>
          <a:srgbClr val="E4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Infrastructuur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 userDrawn="1"/>
        </p:nvSpPr>
        <p:spPr>
          <a:xfrm>
            <a:off x="11811987" y="11188297"/>
            <a:ext cx="763200" cy="2527704"/>
          </a:xfrm>
          <a:prstGeom prst="rect">
            <a:avLst/>
          </a:prstGeom>
          <a:solidFill>
            <a:srgbClr val="76D2B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C759438-D9C5-ED48-9413-3C0BB6CF30D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8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2770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7 Infrastructuur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1064273-5755-5546-8A5F-6A56EDDEBF7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980CA198-0DD6-874E-8D2C-96F862C7647F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314776309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8 Infrastructuur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7654368C-9C2F-E443-80B0-628B61D66898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76D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D395554-D989-E94F-BA0A-EF9DCA421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9F1EA6A-09F2-E044-AD57-20A0B25797C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D68DB326-0EC7-304C-B9DD-043262C2AF51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3972516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8 Algemeen Tussenblad met domeinen en tekst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C61F54-1A50-4BA3-B44E-30A710F124F9}"/>
              </a:ext>
            </a:extLst>
          </p:cNvPr>
          <p:cNvSpPr/>
          <p:nvPr userDrawn="1"/>
        </p:nvSpPr>
        <p:spPr>
          <a:xfrm>
            <a:off x="11815587" y="4671236"/>
            <a:ext cx="756000" cy="904476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2EBB3B-2EF0-6E4D-83C1-1DC3A638E6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589010" y="4404188"/>
            <a:ext cx="9637381" cy="387032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7" name="Tekstvak 4">
            <a:extLst>
              <a:ext uri="{FF2B5EF4-FFF2-40B4-BE49-F238E27FC236}">
                <a16:creationId xmlns:a16="http://schemas.microsoft.com/office/drawing/2014/main" id="{F1D0750D-6ACF-324C-BA7D-FD4A25CEF284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Regie op stelsels</a:t>
            </a:r>
            <a:br>
              <a:rPr lang="nl-NL" sz="4100" dirty="0">
                <a:solidFill>
                  <a:schemeClr val="bg1"/>
                </a:solidFill>
              </a:rPr>
            </a:br>
            <a:r>
              <a:rPr lang="nl-NL" sz="410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9" name="Oval 24">
            <a:extLst>
              <a:ext uri="{FF2B5EF4-FFF2-40B4-BE49-F238E27FC236}">
                <a16:creationId xmlns:a16="http://schemas.microsoft.com/office/drawing/2014/main" id="{CB46B796-5CEB-D04D-B131-5C21E5B2CF96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5">
            <a:extLst>
              <a:ext uri="{FF2B5EF4-FFF2-40B4-BE49-F238E27FC236}">
                <a16:creationId xmlns:a16="http://schemas.microsoft.com/office/drawing/2014/main" id="{1B72E4A9-EE16-8342-ABCB-92A23FF10020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6">
            <a:extLst>
              <a:ext uri="{FF2B5EF4-FFF2-40B4-BE49-F238E27FC236}">
                <a16:creationId xmlns:a16="http://schemas.microsoft.com/office/drawing/2014/main" id="{D77A44B9-CD33-4C48-B653-5BEFFFB88B65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7">
            <a:extLst>
              <a:ext uri="{FF2B5EF4-FFF2-40B4-BE49-F238E27FC236}">
                <a16:creationId xmlns:a16="http://schemas.microsoft.com/office/drawing/2014/main" id="{7595F974-743F-E542-A571-D42FD8B408A4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28">
            <a:extLst>
              <a:ext uri="{FF2B5EF4-FFF2-40B4-BE49-F238E27FC236}">
                <a16:creationId xmlns:a16="http://schemas.microsoft.com/office/drawing/2014/main" id="{7962FD1F-4EFB-3946-9F47-4284E7126C4E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68118691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9 Infrastructuur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D033D27-72C7-C044-A05B-DB425F4DB9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" r="36"/>
          <a:stretch/>
        </p:blipFill>
        <p:spPr>
          <a:xfrm>
            <a:off x="0" y="-1"/>
            <a:ext cx="12192000" cy="13716001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9F1EA6A-09F2-E044-AD57-20A0B25797C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D68DB326-0EC7-304C-B9DD-043262C2AF51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1527941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0 Infrastructuur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E4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30E8F5A-9A61-C347-898F-FD61B118AF0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366E4ECE-4FD1-8C4C-B4B0-2341500F9C43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AB23A34E-823F-5D42-A263-A0F45062863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493" y="2774950"/>
            <a:ext cx="5816600" cy="816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4414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1 Infrastructuur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10005046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10070701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7" y="3726000"/>
            <a:ext cx="10115308" cy="8702675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A211FEA-EF63-9D42-8852-F8AD7AF5189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20" name="Tekstvak 19">
            <a:extLst>
              <a:ext uri="{FF2B5EF4-FFF2-40B4-BE49-F238E27FC236}">
                <a16:creationId xmlns:a16="http://schemas.microsoft.com/office/drawing/2014/main" id="{9DF0A9CE-B720-694A-A00B-D9A08DB389A6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328406662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2 Infrastructuur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21710640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6" y="3726000"/>
            <a:ext cx="21710641" cy="8702675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37FC7A7-6A47-6E47-98E1-32A3B96A5B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6420BD73-DFB1-1D42-9317-C4847FA23ECB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369619644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3 Infrastructuur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755" y="1725278"/>
            <a:ext cx="21689664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348756" y="3714749"/>
            <a:ext cx="21689664" cy="8640425"/>
          </a:xfrm>
        </p:spPr>
        <p:txBody>
          <a:bodyPr/>
          <a:lstStyle/>
          <a:p>
            <a:endParaRPr lang="nl-NL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6707BA4-13D1-CA4E-B145-07FE163246F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76D49523-7DEA-A948-B0BC-D9A7A668C423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371568384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4 Infrastructuur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7123"/>
            <a:ext cx="24387175" cy="11788877"/>
          </a:xfrm>
        </p:spPr>
        <p:txBody>
          <a:bodyPr/>
          <a:lstStyle/>
          <a:p>
            <a:endParaRPr lang="nl-NL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4F86EB0-313B-4542-A25B-91388DBC7D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89CDD08F-890E-FC4F-AA48-69F5FF9C5599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264349048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 RoSeS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27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166155" y="12781172"/>
            <a:ext cx="5007129" cy="730250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411426" y="12781172"/>
            <a:ext cx="1557752" cy="730250"/>
          </a:xfrm>
        </p:spPr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760635"/>
            <a:ext cx="10115308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 userDrawn="1"/>
        </p:nvSpPr>
        <p:spPr>
          <a:xfrm>
            <a:off x="12933600" y="3053905"/>
            <a:ext cx="10104820" cy="1426314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Regie op stelsels</a:t>
            </a:r>
            <a:br>
              <a:rPr lang="nl-NL" sz="4800" b="1" dirty="0">
                <a:solidFill>
                  <a:srgbClr val="39870C"/>
                </a:solidFill>
              </a:rPr>
            </a:br>
            <a:r>
              <a:rPr lang="nl-NL" sz="4800" b="1" dirty="0">
                <a:solidFill>
                  <a:srgbClr val="39870C"/>
                </a:solidFill>
              </a:rPr>
              <a:t>en standaarden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 userDrawn="1"/>
        </p:nvSpPr>
        <p:spPr>
          <a:xfrm>
            <a:off x="12920598" y="5190986"/>
            <a:ext cx="10128310" cy="53063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Uw digitale dienstverlening aan burgers en bedrijven is veilig, herkenbaar en makkelijk door het gebruik van uniforme standaarden </a:t>
            </a:r>
          </a:p>
          <a:p>
            <a:pPr eaLnBrk="0" hangingPunct="0"/>
            <a:r>
              <a:rPr lang="nl-NL" sz="3200" dirty="0"/>
              <a:t>en stelsels.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Daarvoor maken we samen </a:t>
            </a:r>
            <a:r>
              <a:rPr lang="nl-NL" sz="3200" dirty="0" err="1"/>
              <a:t>sectoroverstijgende</a:t>
            </a:r>
            <a:r>
              <a:rPr lang="nl-NL" sz="3200" dirty="0"/>
              <a:t> afspraken. 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Logius heeft de regie op het maken, vastleggen en actualiseren van die afspraken en </a:t>
            </a:r>
            <a:r>
              <a:rPr lang="nl-NL" sz="3200" dirty="0" err="1"/>
              <a:t>organi-seert</a:t>
            </a:r>
            <a:r>
              <a:rPr lang="nl-NL" sz="3200" dirty="0"/>
              <a:t> daarvoor publiek-private samenwerking.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EA96997-8B92-6F48-873F-3A06AF33229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B8302727-4227-6248-A67B-3FFF8DB5FE7F}"/>
              </a:ext>
            </a:extLst>
          </p:cNvPr>
          <p:cNvSpPr txBox="1"/>
          <p:nvPr userDrawn="1"/>
        </p:nvSpPr>
        <p:spPr>
          <a:xfrm>
            <a:off x="17701246" y="566963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300817798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2 RoSeS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D4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879C09ED-B6E1-B04C-BF25-4A98EE8713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093" y="3086100"/>
            <a:ext cx="7899400" cy="75438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08CCD3B-43A7-E145-B604-E4D538ABEE4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21F2EE53-5715-0649-902D-82F79FFC162A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4696CE-4CBE-4D49-9340-E6FFCA48EACB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760635"/>
            <a:ext cx="10115308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2A424A65-6F52-6641-A692-441B42DFE9C1}"/>
              </a:ext>
            </a:extLst>
          </p:cNvPr>
          <p:cNvSpPr txBox="1"/>
          <p:nvPr userDrawn="1"/>
        </p:nvSpPr>
        <p:spPr>
          <a:xfrm>
            <a:off x="12933600" y="3053905"/>
            <a:ext cx="10104820" cy="1426314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Regie op stelsels</a:t>
            </a:r>
            <a:br>
              <a:rPr lang="nl-NL" sz="4800" b="1" dirty="0">
                <a:solidFill>
                  <a:srgbClr val="39870C"/>
                </a:solidFill>
              </a:rPr>
            </a:br>
            <a:r>
              <a:rPr lang="nl-NL" sz="4800" b="1" dirty="0">
                <a:solidFill>
                  <a:srgbClr val="39870C"/>
                </a:solidFill>
              </a:rPr>
              <a:t>en standaarden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C4894F06-827A-FC4F-A4F5-D732CB4C76F5}"/>
              </a:ext>
            </a:extLst>
          </p:cNvPr>
          <p:cNvSpPr txBox="1"/>
          <p:nvPr userDrawn="1"/>
        </p:nvSpPr>
        <p:spPr>
          <a:xfrm>
            <a:off x="12920598" y="5190986"/>
            <a:ext cx="10128310" cy="53063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Uw digitale dienstverlening aan burgers en bedrijven is veilig, herkenbaar en makkelijk door het gebruik van uniforme standaarden </a:t>
            </a:r>
          </a:p>
          <a:p>
            <a:pPr eaLnBrk="0" hangingPunct="0"/>
            <a:r>
              <a:rPr lang="nl-NL" sz="3200" dirty="0"/>
              <a:t>en stelsels.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Daarvoor maken we samen </a:t>
            </a:r>
            <a:r>
              <a:rPr lang="nl-NL" sz="3200" dirty="0" err="1"/>
              <a:t>sectoroverstijgende</a:t>
            </a:r>
            <a:r>
              <a:rPr lang="nl-NL" sz="3200" dirty="0"/>
              <a:t> afspraken. 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Logius heeft de regie op het maken, vastleggen en actualiseren van die afspraken en </a:t>
            </a:r>
            <a:r>
              <a:rPr lang="nl-NL" sz="3200" dirty="0" err="1"/>
              <a:t>organi-seert</a:t>
            </a:r>
            <a:r>
              <a:rPr lang="nl-NL" sz="3200" dirty="0"/>
              <a:t> daarvoor publiek-private samenwerking.</a:t>
            </a:r>
          </a:p>
        </p:txBody>
      </p:sp>
    </p:spTree>
    <p:extLst>
      <p:ext uri="{BB962C8B-B14F-4D97-AF65-F5344CB8AC3E}">
        <p14:creationId xmlns:p14="http://schemas.microsoft.com/office/powerpoint/2010/main" val="369592837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3 RoSeS Tussenblad">
    <p:bg>
      <p:bgPr>
        <a:solidFill>
          <a:srgbClr val="27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5">
            <a:extLst>
              <a:ext uri="{FF2B5EF4-FFF2-40B4-BE49-F238E27FC236}">
                <a16:creationId xmlns:a16="http://schemas.microsoft.com/office/drawing/2014/main" id="{6B46AC23-515E-EF41-8709-AAEC7980BF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11987" y="4292600"/>
            <a:ext cx="763200" cy="9439479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Regie op stelsels</a:t>
            </a:r>
            <a:br>
              <a:rPr lang="nl-NL" sz="4100" dirty="0">
                <a:solidFill>
                  <a:schemeClr val="bg1"/>
                </a:solidFill>
              </a:rPr>
            </a:br>
            <a:r>
              <a:rPr lang="nl-NL" sz="410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92995044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4 RoSeS Tussenblad met tekst">
    <p:bg>
      <p:bgPr>
        <a:solidFill>
          <a:srgbClr val="27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589010" y="4404188"/>
            <a:ext cx="9637381" cy="387032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9" name="Picture 15">
            <a:extLst>
              <a:ext uri="{FF2B5EF4-FFF2-40B4-BE49-F238E27FC236}">
                <a16:creationId xmlns:a16="http://schemas.microsoft.com/office/drawing/2014/main" id="{350F79F4-1C9D-5448-A9CF-23D021EACF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11987" y="4292600"/>
            <a:ext cx="763200" cy="9439479"/>
          </a:xfrm>
          <a:prstGeom prst="rect">
            <a:avLst/>
          </a:prstGeom>
        </p:spPr>
      </p:pic>
      <p:sp>
        <p:nvSpPr>
          <p:cNvPr id="20" name="Tekstvak 4">
            <a:extLst>
              <a:ext uri="{FF2B5EF4-FFF2-40B4-BE49-F238E27FC236}">
                <a16:creationId xmlns:a16="http://schemas.microsoft.com/office/drawing/2014/main" id="{268C00D4-B177-5C47-8FAA-6B245E5C9E14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Regie op stelsels</a:t>
            </a:r>
            <a:br>
              <a:rPr lang="nl-NL" sz="4100" dirty="0">
                <a:solidFill>
                  <a:schemeClr val="bg1"/>
                </a:solidFill>
              </a:rPr>
            </a:br>
            <a:r>
              <a:rPr lang="nl-NL" sz="410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21" name="Oval 32">
            <a:extLst>
              <a:ext uri="{FF2B5EF4-FFF2-40B4-BE49-F238E27FC236}">
                <a16:creationId xmlns:a16="http://schemas.microsoft.com/office/drawing/2014/main" id="{68CE0245-68DB-1A4A-8D98-99B46DFA8902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33">
            <a:extLst>
              <a:ext uri="{FF2B5EF4-FFF2-40B4-BE49-F238E27FC236}">
                <a16:creationId xmlns:a16="http://schemas.microsoft.com/office/drawing/2014/main" id="{66B4F271-362C-E54D-BE90-ABF13A84B978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34">
            <a:extLst>
              <a:ext uri="{FF2B5EF4-FFF2-40B4-BE49-F238E27FC236}">
                <a16:creationId xmlns:a16="http://schemas.microsoft.com/office/drawing/2014/main" id="{3FE15843-AB95-C94D-80B8-CA2CDB10EF83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4" name="Oval 35">
            <a:extLst>
              <a:ext uri="{FF2B5EF4-FFF2-40B4-BE49-F238E27FC236}">
                <a16:creationId xmlns:a16="http://schemas.microsoft.com/office/drawing/2014/main" id="{FBE77C11-D0B2-A74C-A7D6-15BB26E30987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5" name="Oval 36">
            <a:extLst>
              <a:ext uri="{FF2B5EF4-FFF2-40B4-BE49-F238E27FC236}">
                <a16:creationId xmlns:a16="http://schemas.microsoft.com/office/drawing/2014/main" id="{6C849CAB-346F-494F-A6AF-9D06155C04F8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22412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9 Algemeen Tussenblad met tek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bg1"/>
                </a:solidFill>
              </a:defRPr>
            </a:lvl1pPr>
          </a:lstStyle>
          <a:p>
            <a:r>
              <a:rPr lang="nl-NL"/>
              <a:t>Click to edit Master title style</a:t>
            </a:r>
            <a:endParaRPr lang="nl-NL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CCA25A83-7E2E-7E4C-8965-15491CA0FB20}"/>
              </a:ext>
            </a:extLst>
          </p:cNvPr>
          <p:cNvSpPr/>
          <p:nvPr userDrawn="1"/>
        </p:nvSpPr>
        <p:spPr>
          <a:xfrm>
            <a:off x="11718387" y="11264400"/>
            <a:ext cx="950400" cy="24516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40778D8B-1CAB-2D48-83D0-E823B7F9BB60}"/>
              </a:ext>
            </a:extLst>
          </p:cNvPr>
          <p:cNvSpPr/>
          <p:nvPr userDrawn="1"/>
        </p:nvSpPr>
        <p:spPr>
          <a:xfrm>
            <a:off x="11718387" y="10803599"/>
            <a:ext cx="950400" cy="950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206827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5 RoSeS Tussenblad Donker Groen">
    <p:bg>
      <p:bgPr>
        <a:solidFill>
          <a:srgbClr val="27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bg1"/>
                </a:solidFill>
              </a:rPr>
              <a:t>Regie op stelsels en standaarden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 userDrawn="1"/>
        </p:nvSpPr>
        <p:spPr>
          <a:xfrm>
            <a:off x="11811987" y="11182471"/>
            <a:ext cx="763200" cy="2533529"/>
          </a:xfrm>
          <a:prstGeom prst="rect">
            <a:avLst/>
          </a:prstGeom>
          <a:solidFill>
            <a:srgbClr val="D4DED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1CB76A40-450F-4A40-A8EF-8D07EC03B4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3222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6 RoSeS Tussenblad Licht Donker Groen">
    <p:bg>
      <p:bgPr>
        <a:solidFill>
          <a:srgbClr val="D4D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Regie op stelsels en standaarden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 userDrawn="1"/>
        </p:nvSpPr>
        <p:spPr>
          <a:xfrm>
            <a:off x="11811987" y="11188297"/>
            <a:ext cx="763200" cy="2527704"/>
          </a:xfrm>
          <a:prstGeom prst="rect">
            <a:avLst/>
          </a:prstGeom>
          <a:solidFill>
            <a:srgbClr val="27593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719A8832-6331-5F43-90F6-8707788279C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7576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7 RoSeS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29EF954-25EC-D84F-BA2C-80D04516C6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A04687F6-5194-EF46-BBDB-73FD99C4900B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297534517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8 RoSeS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D8575709-26E5-0C46-9B96-20652798B6DD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27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57760E4-39FF-5644-805E-0C00EE1CC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7215A8D-00E2-5040-8DAF-540B747A98E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DD5033E1-4FB9-284D-AAD8-43315509A266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306544675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9 RoSeS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E7632E4-F36D-6246-BD36-44C6226E3C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980"/>
            <a:ext cx="12192000" cy="1370603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7215A8D-00E2-5040-8DAF-540B747A98E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DD5033E1-4FB9-284D-AAD8-43315509A266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36077654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0 RoSeS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D4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879C09ED-B6E1-B04C-BF25-4A98EE8713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093" y="3086100"/>
            <a:ext cx="7899400" cy="75438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08CCD3B-43A7-E145-B604-E4D538ABEE4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21F2EE53-5715-0649-902D-82F79FFC162A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263073741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1 RoSeS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10005046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10070701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7" y="3726000"/>
            <a:ext cx="10115308" cy="8702675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8837500-0497-9E40-AECC-1DAA6731DF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21" name="Tekstvak 20">
            <a:extLst>
              <a:ext uri="{FF2B5EF4-FFF2-40B4-BE49-F238E27FC236}">
                <a16:creationId xmlns:a16="http://schemas.microsoft.com/office/drawing/2014/main" id="{9959202B-4675-D047-AF9D-EE6FAFC9B4E9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288779049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2 RoSeS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21710640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6" y="3726000"/>
            <a:ext cx="21710641" cy="8702675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036C9C0-F35B-1846-886F-0B16493E1F0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E8CCE8B3-D056-F844-82AA-F2321270952D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176152845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3 RoSeS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755" y="1725278"/>
            <a:ext cx="21689664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348756" y="3714749"/>
            <a:ext cx="21689664" cy="8640425"/>
          </a:xfrm>
        </p:spPr>
        <p:txBody>
          <a:bodyPr/>
          <a:lstStyle/>
          <a:p>
            <a:endParaRPr lang="nl-NL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C5A274D-FA27-6344-B783-4D64D1E007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C13F8CB5-2748-9649-B124-F65DF9B0DCC2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5493494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4 RoSeS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7123"/>
            <a:ext cx="24387175" cy="11788877"/>
          </a:xfrm>
        </p:spPr>
        <p:txBody>
          <a:bodyPr/>
          <a:lstStyle/>
          <a:p>
            <a:endParaRPr lang="nl-NL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A409D8F-0DB2-4F48-A6A4-01B168B14E2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2B0984A9-AEF4-4F47-92D8-AA6901DCC9DC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3903494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60001" y="1725278"/>
            <a:ext cx="20013283" cy="12937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0000" y="3726610"/>
            <a:ext cx="20013284" cy="8627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  <a:p>
            <a:pPr lvl="5"/>
            <a:r>
              <a:rPr lang="nl-NL" dirty="0"/>
              <a:t>Six</a:t>
            </a:r>
          </a:p>
          <a:p>
            <a:pPr lvl="6"/>
            <a:r>
              <a:rPr lang="nl-NL" dirty="0" err="1"/>
              <a:t>Seven</a:t>
            </a:r>
            <a:endParaRPr lang="nl-NL" dirty="0"/>
          </a:p>
          <a:p>
            <a:pPr lvl="7"/>
            <a:r>
              <a:rPr lang="nl-NL" dirty="0" err="1"/>
              <a:t>Eight</a:t>
            </a:r>
            <a:endParaRPr lang="nl-NL" dirty="0"/>
          </a:p>
          <a:p>
            <a:pPr lvl="8"/>
            <a:r>
              <a:rPr lang="nl-NL" dirty="0" err="1"/>
              <a:t>Nine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166155" y="12781172"/>
            <a:ext cx="5007129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NL" dirty="0"/>
              <a:t>26 augustus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411426" y="12781172"/>
            <a:ext cx="155775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A012CB-14D3-4B29-B9BE-EBD198EAE235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07767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726" r:id="rId3"/>
    <p:sldLayoutId id="2147483661" r:id="rId4"/>
    <p:sldLayoutId id="2147483716" r:id="rId5"/>
    <p:sldLayoutId id="2147483792" r:id="rId6"/>
    <p:sldLayoutId id="2147483785" r:id="rId7"/>
    <p:sldLayoutId id="2147483735" r:id="rId8"/>
    <p:sldLayoutId id="2147483682" r:id="rId9"/>
    <p:sldLayoutId id="2147483768" r:id="rId10"/>
    <p:sldLayoutId id="2147483771" r:id="rId11"/>
    <p:sldLayoutId id="2147483804" r:id="rId12"/>
    <p:sldLayoutId id="2147483801" r:id="rId13"/>
    <p:sldLayoutId id="2147483770" r:id="rId14"/>
    <p:sldLayoutId id="2147483798" r:id="rId15"/>
    <p:sldLayoutId id="2147483774" r:id="rId16"/>
    <p:sldLayoutId id="2147483769" r:id="rId17"/>
    <p:sldLayoutId id="2147483861" r:id="rId18"/>
    <p:sldLayoutId id="2147483875" r:id="rId19"/>
    <p:sldLayoutId id="2147483800" r:id="rId20"/>
    <p:sldLayoutId id="2147483862" r:id="rId21"/>
    <p:sldLayoutId id="2147483791" r:id="rId22"/>
    <p:sldLayoutId id="2147483857" r:id="rId23"/>
    <p:sldLayoutId id="2147483876" r:id="rId24"/>
    <p:sldLayoutId id="2147483860" r:id="rId25"/>
    <p:sldLayoutId id="2147483877" r:id="rId26"/>
    <p:sldLayoutId id="2147483879" r:id="rId27"/>
    <p:sldLayoutId id="2147483878" r:id="rId28"/>
    <p:sldLayoutId id="2147483863" r:id="rId29"/>
    <p:sldLayoutId id="2147483790" r:id="rId30"/>
    <p:sldLayoutId id="2147483864" r:id="rId31"/>
    <p:sldLayoutId id="2147483677" r:id="rId32"/>
    <p:sldLayoutId id="2147483778" r:id="rId33"/>
    <p:sldLayoutId id="2147483799" r:id="rId34"/>
    <p:sldLayoutId id="2147483663" r:id="rId35"/>
    <p:sldLayoutId id="2147483786" r:id="rId36"/>
    <p:sldLayoutId id="2147483866" r:id="rId37"/>
    <p:sldLayoutId id="2147483805" r:id="rId38"/>
    <p:sldLayoutId id="2147483685" r:id="rId39"/>
    <p:sldLayoutId id="2147483787" r:id="rId40"/>
    <p:sldLayoutId id="2147483797" r:id="rId41"/>
    <p:sldLayoutId id="2147483788" r:id="rId42"/>
    <p:sldLayoutId id="2147483796" r:id="rId43"/>
    <p:sldLayoutId id="2147483807" r:id="rId44"/>
    <p:sldLayoutId id="2147483867" r:id="rId45"/>
    <p:sldLayoutId id="2147483808" r:id="rId46"/>
    <p:sldLayoutId id="2147483809" r:id="rId47"/>
    <p:sldLayoutId id="2147483819" r:id="rId48"/>
    <p:sldLayoutId id="2147483820" r:id="rId49"/>
    <p:sldLayoutId id="2147483812" r:id="rId50"/>
    <p:sldLayoutId id="2147483868" r:id="rId51"/>
    <p:sldLayoutId id="2147483813" r:id="rId52"/>
    <p:sldLayoutId id="2147483814" r:id="rId53"/>
    <p:sldLayoutId id="2147483815" r:id="rId54"/>
    <p:sldLayoutId id="2147483816" r:id="rId55"/>
    <p:sldLayoutId id="2147483817" r:id="rId56"/>
    <p:sldLayoutId id="2147483818" r:id="rId57"/>
    <p:sldLayoutId id="2147483821" r:id="rId58"/>
    <p:sldLayoutId id="2147483869" r:id="rId59"/>
    <p:sldLayoutId id="2147483822" r:id="rId60"/>
    <p:sldLayoutId id="2147483823" r:id="rId61"/>
    <p:sldLayoutId id="2147483824" r:id="rId62"/>
    <p:sldLayoutId id="2147483825" r:id="rId63"/>
    <p:sldLayoutId id="2147483826" r:id="rId64"/>
    <p:sldLayoutId id="2147483870" r:id="rId65"/>
    <p:sldLayoutId id="2147483827" r:id="rId66"/>
    <p:sldLayoutId id="2147483828" r:id="rId67"/>
    <p:sldLayoutId id="2147483829" r:id="rId68"/>
    <p:sldLayoutId id="2147483830" r:id="rId69"/>
    <p:sldLayoutId id="2147483831" r:id="rId70"/>
    <p:sldLayoutId id="2147483832" r:id="rId71"/>
    <p:sldLayoutId id="2147483833" r:id="rId72"/>
    <p:sldLayoutId id="2147483871" r:id="rId73"/>
    <p:sldLayoutId id="2147483834" r:id="rId74"/>
    <p:sldLayoutId id="2147483835" r:id="rId75"/>
    <p:sldLayoutId id="2147483836" r:id="rId76"/>
    <p:sldLayoutId id="2147483837" r:id="rId77"/>
    <p:sldLayoutId id="2147483838" r:id="rId78"/>
    <p:sldLayoutId id="2147483872" r:id="rId79"/>
    <p:sldLayoutId id="2147483839" r:id="rId80"/>
    <p:sldLayoutId id="2147483840" r:id="rId81"/>
    <p:sldLayoutId id="2147483841" r:id="rId82"/>
    <p:sldLayoutId id="2147483842" r:id="rId83"/>
    <p:sldLayoutId id="2147483843" r:id="rId84"/>
    <p:sldLayoutId id="2147483844" r:id="rId85"/>
    <p:sldLayoutId id="2147483845" r:id="rId86"/>
    <p:sldLayoutId id="2147483873" r:id="rId87"/>
    <p:sldLayoutId id="2147483846" r:id="rId88"/>
    <p:sldLayoutId id="2147483847" r:id="rId89"/>
    <p:sldLayoutId id="2147483848" r:id="rId90"/>
    <p:sldLayoutId id="2147483849" r:id="rId91"/>
    <p:sldLayoutId id="2147483850" r:id="rId92"/>
    <p:sldLayoutId id="2147483874" r:id="rId93"/>
    <p:sldLayoutId id="2147483851" r:id="rId94"/>
    <p:sldLayoutId id="2147483852" r:id="rId95"/>
    <p:sldLayoutId id="2147483853" r:id="rId96"/>
    <p:sldLayoutId id="2147483854" r:id="rId97"/>
    <p:sldLayoutId id="2147483855" r:id="rId98"/>
    <p:sldLayoutId id="2147483856" r:id="rId99"/>
  </p:sldLayoutIdLst>
  <p:hf hd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828800" rtl="0" eaLnBrk="1" latinLnBrk="0" hangingPunct="1">
        <a:lnSpc>
          <a:spcPct val="100000"/>
        </a:lnSpc>
        <a:spcBef>
          <a:spcPts val="2400"/>
        </a:spcBef>
        <a:buFontTx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828800" rtl="0" eaLnBrk="1" latinLnBrk="0" hangingPunct="1">
        <a:lnSpc>
          <a:spcPct val="100000"/>
        </a:lnSpc>
        <a:spcBef>
          <a:spcPts val="2400"/>
        </a:spcBef>
        <a:buFont typeface="Arial" panose="020B0604020202020204" pitchFamily="34" charset="0"/>
        <a:buNone/>
        <a:defRPr sz="2600" b="1" kern="1200">
          <a:solidFill>
            <a:srgbClr val="39870C"/>
          </a:solidFill>
          <a:latin typeface="+mn-lt"/>
          <a:ea typeface="+mn-ea"/>
          <a:cs typeface="+mn-cs"/>
        </a:defRPr>
      </a:lvl2pPr>
      <a:lvl3pPr marL="0" indent="0" algn="l" defTabSz="1828800" rtl="0" eaLnBrk="1" latinLnBrk="0" hangingPunct="1">
        <a:lnSpc>
          <a:spcPct val="100000"/>
        </a:lnSpc>
        <a:spcBef>
          <a:spcPts val="2400"/>
        </a:spcBef>
        <a:buFont typeface="Arial" panose="020B0604020202020204" pitchFamily="34" charset="0"/>
        <a:buNone/>
        <a:defRPr sz="3200" b="1" kern="1200">
          <a:solidFill>
            <a:srgbClr val="39870C"/>
          </a:solidFill>
          <a:latin typeface="+mn-lt"/>
          <a:ea typeface="+mn-ea"/>
          <a:cs typeface="+mn-cs"/>
        </a:defRPr>
      </a:lvl3pPr>
      <a:lvl4pPr marL="0" indent="-360000" algn="l" defTabSz="1828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1828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80000" indent="-360000" algn="l" defTabSz="1828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-540000" algn="l" defTabSz="1828800" rtl="0" eaLnBrk="1" latinLnBrk="0" hangingPunct="1">
        <a:lnSpc>
          <a:spcPct val="100000"/>
        </a:lnSpc>
        <a:spcBef>
          <a:spcPts val="0"/>
        </a:spcBef>
        <a:buFont typeface="+mj-lt"/>
        <a:buAutoNum type="arabicPeriod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1080000" indent="-540000" algn="l" defTabSz="1828800" rtl="0" eaLnBrk="1" latinLnBrk="0" hangingPunct="1">
        <a:lnSpc>
          <a:spcPct val="100000"/>
        </a:lnSpc>
        <a:spcBef>
          <a:spcPts val="0"/>
        </a:spcBef>
        <a:buFont typeface="+mj-lt"/>
        <a:buAutoNum type="alphaLcPeriod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0" indent="-540000" algn="l" defTabSz="1828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399" userDrawn="1">
          <p15:clr>
            <a:srgbClr val="F26B43"/>
          </p15:clr>
        </p15:guide>
        <p15:guide id="2" pos="1396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3D11BB0-5E71-CF4F-C8D7-079B770B61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Standaarden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terugmelden</a:t>
            </a:r>
            <a:endParaRPr lang="nl-NL" dirty="0"/>
          </a:p>
        </p:txBody>
      </p:sp>
      <p:sp>
        <p:nvSpPr>
          <p:cNvPr id="7" name="Ondertitel 6">
            <a:extLst>
              <a:ext uri="{FF2B5EF4-FFF2-40B4-BE49-F238E27FC236}">
                <a16:creationId xmlns:a16="http://schemas.microsoft.com/office/drawing/2014/main" id="{31851324-0D8E-09AC-2078-7D650BB7A7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TO 7-12-2023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3A7F2FBA-2D9A-53C6-C833-D519D9AAAE3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22828250" y="12780963"/>
            <a:ext cx="1558925" cy="730250"/>
          </a:xfrm>
        </p:spPr>
        <p:txBody>
          <a:bodyPr/>
          <a:lstStyle/>
          <a:p>
            <a:fld id="{58A012CB-14D3-4B29-B9BE-EBD198EAE235}" type="slidenum">
              <a:rPr lang="nl-NL" smtClean="0"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41415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54BCDE68-84E3-40F8-F7C1-C51167531B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Aanleiding</a:t>
            </a:r>
            <a:endParaRPr lang="nl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122BC770-FABD-0E26-B89C-70D11DAB72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err="1"/>
              <a:t>Standaarden</a:t>
            </a:r>
            <a:r>
              <a:rPr lang="en-US" sz="3200" dirty="0"/>
              <a:t> </a:t>
            </a:r>
            <a:r>
              <a:rPr lang="en-US" sz="3200" dirty="0" err="1"/>
              <a:t>boven</a:t>
            </a:r>
            <a:r>
              <a:rPr lang="en-US" sz="3200" dirty="0"/>
              <a:t> </a:t>
            </a:r>
            <a:r>
              <a:rPr lang="en-US" sz="3200" dirty="0" err="1"/>
              <a:t>voorzieningen</a:t>
            </a:r>
            <a:endParaRPr lang="en-US" sz="3200" dirty="0"/>
          </a:p>
          <a:p>
            <a:pPr marL="1062900" lvl="4" indent="-342900"/>
            <a:r>
              <a:rPr lang="en-US" sz="2800" i="1" dirty="0"/>
              <a:t>GDI </a:t>
            </a:r>
            <a:r>
              <a:rPr lang="en-US" sz="2800" i="1" dirty="0" err="1"/>
              <a:t>principe</a:t>
            </a:r>
            <a:endParaRPr lang="en-US" sz="2800" i="1" dirty="0"/>
          </a:p>
          <a:p>
            <a:pPr marL="1062900" lvl="4" indent="-342900"/>
            <a:r>
              <a:rPr lang="en-US" sz="2800" i="1" dirty="0" err="1"/>
              <a:t>Opsplitsing</a:t>
            </a:r>
            <a:r>
              <a:rPr lang="en-US" sz="2800" i="1" dirty="0"/>
              <a:t> van </a:t>
            </a:r>
            <a:r>
              <a:rPr lang="en-US" sz="2800" i="1" dirty="0" err="1"/>
              <a:t>voorziening</a:t>
            </a:r>
            <a:r>
              <a:rPr lang="en-US" sz="2800" i="1" dirty="0"/>
              <a:t> met </a:t>
            </a:r>
            <a:r>
              <a:rPr lang="en-US" sz="2800" i="1" dirty="0" err="1"/>
              <a:t>standaarden</a:t>
            </a:r>
            <a:r>
              <a:rPr lang="en-US" sz="2800" i="1" dirty="0"/>
              <a:t> op </a:t>
            </a:r>
            <a:r>
              <a:rPr lang="en-US" sz="2800" i="1" dirty="0" err="1"/>
              <a:t>koppelvlakken</a:t>
            </a:r>
            <a:r>
              <a:rPr lang="en-US" sz="2800" i="1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err="1"/>
              <a:t>Herstart</a:t>
            </a:r>
            <a:r>
              <a:rPr lang="en-US" sz="3200" dirty="0"/>
              <a:t> </a:t>
            </a:r>
            <a:r>
              <a:rPr lang="en-US" sz="3200" dirty="0" err="1"/>
              <a:t>ontwikkeling</a:t>
            </a:r>
            <a:r>
              <a:rPr lang="en-US" sz="3200" dirty="0"/>
              <a:t> DMKS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err="1"/>
              <a:t>Behoefte</a:t>
            </a:r>
            <a:r>
              <a:rPr lang="en-US" sz="3200" dirty="0"/>
              <a:t> </a:t>
            </a:r>
            <a:r>
              <a:rPr lang="en-US" sz="3200" dirty="0" err="1"/>
              <a:t>aan</a:t>
            </a:r>
            <a:r>
              <a:rPr lang="en-US" sz="3200" dirty="0"/>
              <a:t> </a:t>
            </a:r>
            <a:r>
              <a:rPr lang="en-US" sz="3200" dirty="0" err="1"/>
              <a:t>eenvoudiger</a:t>
            </a:r>
            <a:r>
              <a:rPr lang="en-US" sz="3200" dirty="0"/>
              <a:t> </a:t>
            </a:r>
            <a:r>
              <a:rPr lang="en-US" sz="3200" dirty="0" err="1"/>
              <a:t>terugmelden</a:t>
            </a: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err="1"/>
              <a:t>Noodzaak</a:t>
            </a:r>
            <a:r>
              <a:rPr lang="en-US" sz="3200" dirty="0"/>
              <a:t> e-</a:t>
            </a:r>
            <a:r>
              <a:rPr lang="en-US" sz="3200" dirty="0" err="1"/>
              <a:t>herkenning</a:t>
            </a:r>
            <a:r>
              <a:rPr lang="en-US" sz="3200" dirty="0"/>
              <a:t> in </a:t>
            </a:r>
            <a:r>
              <a:rPr lang="en-US" sz="3200" dirty="0" err="1"/>
              <a:t>huidge</a:t>
            </a:r>
            <a:r>
              <a:rPr lang="en-US" sz="3200" dirty="0"/>
              <a:t> </a:t>
            </a:r>
            <a:r>
              <a:rPr lang="en-US" sz="3200" dirty="0" err="1"/>
              <a:t>dienst</a:t>
            </a: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In </a:t>
            </a:r>
            <a:r>
              <a:rPr lang="en-US" sz="3200" dirty="0" err="1"/>
              <a:t>beheername</a:t>
            </a:r>
            <a:r>
              <a:rPr lang="en-US" sz="3200" dirty="0"/>
              <a:t> </a:t>
            </a:r>
            <a:r>
              <a:rPr lang="en-US" sz="3200" dirty="0" err="1"/>
              <a:t>CloudEvents</a:t>
            </a:r>
            <a:endParaRPr lang="en-US" sz="3200" dirty="0"/>
          </a:p>
          <a:p>
            <a:pPr marL="1062900" lvl="4" indent="-342900"/>
            <a:r>
              <a:rPr lang="en-US" sz="2800" i="1" dirty="0" err="1"/>
              <a:t>Eigenlijk</a:t>
            </a:r>
            <a:r>
              <a:rPr lang="en-US" sz="2800" i="1" dirty="0"/>
              <a:t> </a:t>
            </a:r>
            <a:r>
              <a:rPr lang="en-US" sz="2800" i="1" dirty="0" err="1"/>
              <a:t>voor</a:t>
            </a:r>
            <a:r>
              <a:rPr lang="en-US" sz="2800" i="1" dirty="0"/>
              <a:t> </a:t>
            </a:r>
            <a:r>
              <a:rPr lang="en-US" sz="2800" i="1" dirty="0" err="1"/>
              <a:t>notificeren</a:t>
            </a:r>
            <a:r>
              <a:rPr lang="en-US" sz="2800" i="1" dirty="0"/>
              <a:t>, maar met </a:t>
            </a:r>
            <a:r>
              <a:rPr lang="en-US" sz="2800" i="1" dirty="0" err="1"/>
              <a:t>een</a:t>
            </a:r>
            <a:r>
              <a:rPr lang="en-US" sz="2800" i="1" dirty="0"/>
              <a:t> </a:t>
            </a:r>
            <a:r>
              <a:rPr lang="en-US" sz="2800" i="1" dirty="0" err="1"/>
              <a:t>toepassing</a:t>
            </a:r>
            <a:r>
              <a:rPr lang="en-US" sz="2800" i="1" dirty="0"/>
              <a:t> </a:t>
            </a:r>
            <a:r>
              <a:rPr lang="en-US" sz="2800" i="1" dirty="0" err="1"/>
              <a:t>binnen</a:t>
            </a:r>
            <a:r>
              <a:rPr lang="en-US" sz="2800" i="1" dirty="0"/>
              <a:t> </a:t>
            </a:r>
            <a:r>
              <a:rPr lang="en-US" sz="2800" i="1" dirty="0" err="1"/>
              <a:t>terugmelden</a:t>
            </a:r>
            <a:r>
              <a:rPr lang="en-US" sz="2800" i="1" dirty="0"/>
              <a:t>.</a:t>
            </a:r>
            <a:endParaRPr lang="nl-NL" sz="2800" i="1" dirty="0"/>
          </a:p>
        </p:txBody>
      </p:sp>
      <p:pic>
        <p:nvPicPr>
          <p:cNvPr id="28" name="Afbeelding 27" descr="Afbeelding met overdekt, Deurkruk, Vloermateriaal, muur&#10;&#10;Automatisch gegenereerde beschrijving">
            <a:extLst>
              <a:ext uri="{FF2B5EF4-FFF2-40B4-BE49-F238E27FC236}">
                <a16:creationId xmlns:a16="http://schemas.microsoft.com/office/drawing/2014/main" id="{A3A0270B-9447-73C0-4E7E-9ADADC908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44" y="1262743"/>
            <a:ext cx="10733314" cy="10733314"/>
          </a:xfrm>
          <a:prstGeom prst="rect">
            <a:avLst/>
          </a:prstGeom>
        </p:spPr>
      </p:pic>
      <p:sp>
        <p:nvSpPr>
          <p:cNvPr id="29" name="Tekstvak 28">
            <a:extLst>
              <a:ext uri="{FF2B5EF4-FFF2-40B4-BE49-F238E27FC236}">
                <a16:creationId xmlns:a16="http://schemas.microsoft.com/office/drawing/2014/main" id="{49D3BB74-D1FB-0605-6E0E-341A4D1C497E}"/>
              </a:ext>
            </a:extLst>
          </p:cNvPr>
          <p:cNvSpPr txBox="1"/>
          <p:nvPr/>
        </p:nvSpPr>
        <p:spPr>
          <a:xfrm>
            <a:off x="2677885" y="12627428"/>
            <a:ext cx="7206343" cy="52251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sz="2400" i="1" dirty="0"/>
              <a:t>Dall-e </a:t>
            </a:r>
            <a:r>
              <a:rPr lang="en-US" sz="2400" i="1" dirty="0" err="1"/>
              <a:t>illustratie</a:t>
            </a:r>
            <a:r>
              <a:rPr lang="en-US" sz="2400" i="1" dirty="0"/>
              <a:t>: </a:t>
            </a:r>
            <a:r>
              <a:rPr lang="en-US" sz="2400" i="1" dirty="0" err="1"/>
              <a:t>deur</a:t>
            </a:r>
            <a:r>
              <a:rPr lang="en-US" sz="2400" i="1" dirty="0"/>
              <a:t> met </a:t>
            </a:r>
            <a:r>
              <a:rPr lang="en-US" sz="2400" i="1" dirty="0" err="1"/>
              <a:t>stapel</a:t>
            </a:r>
            <a:r>
              <a:rPr lang="en-US" sz="2400" i="1" dirty="0"/>
              <a:t> post </a:t>
            </a:r>
            <a:r>
              <a:rPr lang="en-US" sz="2400" i="1" dirty="0" err="1"/>
              <a:t>ervoor</a:t>
            </a:r>
            <a:endParaRPr lang="nl-NL" sz="2400" i="1" dirty="0" err="1"/>
          </a:p>
        </p:txBody>
      </p:sp>
    </p:spTree>
    <p:extLst>
      <p:ext uri="{BB962C8B-B14F-4D97-AF65-F5344CB8AC3E}">
        <p14:creationId xmlns:p14="http://schemas.microsoft.com/office/powerpoint/2010/main" val="331303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7234DA8-44B4-7B8F-B86B-5CA383382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Laatste</a:t>
            </a:r>
            <a:r>
              <a:rPr lang="en-US" dirty="0"/>
              <a:t> TO </a:t>
            </a:r>
            <a:r>
              <a:rPr lang="en-US" dirty="0" err="1"/>
              <a:t>terugmelden</a:t>
            </a:r>
            <a:r>
              <a:rPr lang="en-US" dirty="0"/>
              <a:t>?</a:t>
            </a:r>
            <a:endParaRPr lang="nl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98B6AB41-EDBA-CB19-1F79-F9B6AF6869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38266" y="3726001"/>
            <a:ext cx="21710639" cy="4302878"/>
          </a:xfrm>
        </p:spPr>
        <p:txBody>
          <a:bodyPr/>
          <a:lstStyle/>
          <a:p>
            <a:r>
              <a:rPr lang="en-US" sz="2800" dirty="0"/>
              <a:t>Van TO </a:t>
            </a:r>
            <a:r>
              <a:rPr lang="en-US" sz="2800" dirty="0" err="1"/>
              <a:t>terugmelden</a:t>
            </a:r>
            <a:r>
              <a:rPr lang="en-US" sz="2800" dirty="0"/>
              <a:t> </a:t>
            </a:r>
            <a:r>
              <a:rPr lang="en-US" sz="2800" dirty="0" err="1"/>
              <a:t>naar</a:t>
            </a:r>
            <a:r>
              <a:rPr lang="en-US" sz="2800" dirty="0"/>
              <a:t> TO’s over de </a:t>
            </a:r>
            <a:r>
              <a:rPr lang="en-US" sz="2800" dirty="0" err="1"/>
              <a:t>technische</a:t>
            </a:r>
            <a:r>
              <a:rPr lang="en-US" sz="2800" dirty="0"/>
              <a:t> </a:t>
            </a:r>
            <a:r>
              <a:rPr lang="en-US" sz="2800" dirty="0" err="1"/>
              <a:t>standaarden</a:t>
            </a:r>
            <a:r>
              <a:rPr lang="en-US" sz="2800" dirty="0"/>
              <a:t>.</a:t>
            </a:r>
            <a:endParaRPr lang="nl-NL" sz="2800" dirty="0"/>
          </a:p>
        </p:txBody>
      </p:sp>
      <p:pic>
        <p:nvPicPr>
          <p:cNvPr id="8" name="Afbeelding 7" descr="Afbeelding met tekst, diagram, Plan, Technische tekening&#10;&#10;Automatisch gegenereerde beschrijving">
            <a:extLst>
              <a:ext uri="{FF2B5EF4-FFF2-40B4-BE49-F238E27FC236}">
                <a16:creationId xmlns:a16="http://schemas.microsoft.com/office/drawing/2014/main" id="{85CF8DF1-04B3-183A-BB5F-F496C611A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975" y="4861932"/>
            <a:ext cx="19034853" cy="814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28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54BCDE68-84E3-40F8-F7C1-C51167531B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Openstaande</a:t>
            </a:r>
            <a:r>
              <a:rPr lang="en-US" dirty="0"/>
              <a:t> </a:t>
            </a:r>
            <a:r>
              <a:rPr lang="en-US" dirty="0" err="1"/>
              <a:t>vragen</a:t>
            </a:r>
            <a:endParaRPr lang="nl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122BC770-FABD-0E26-B89C-70D11DAB72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Hoe </a:t>
            </a:r>
            <a:r>
              <a:rPr lang="en-US" sz="3200" dirty="0" err="1"/>
              <a:t>volgen</a:t>
            </a:r>
            <a:r>
              <a:rPr lang="en-US" sz="3200" dirty="0"/>
              <a:t> we </a:t>
            </a:r>
            <a:r>
              <a:rPr lang="en-US" sz="3200" dirty="0" err="1"/>
              <a:t>standaarden</a:t>
            </a:r>
            <a:r>
              <a:rPr lang="en-US" sz="3200" dirty="0"/>
              <a:t> </a:t>
            </a:r>
            <a:r>
              <a:rPr lang="en-US" sz="3200" dirty="0" err="1"/>
              <a:t>buiten</a:t>
            </a:r>
            <a:r>
              <a:rPr lang="en-US" sz="3200" dirty="0"/>
              <a:t> </a:t>
            </a:r>
            <a:r>
              <a:rPr lang="en-US" sz="3200" dirty="0" err="1"/>
              <a:t>onze</a:t>
            </a:r>
            <a:r>
              <a:rPr lang="en-US" sz="3200" dirty="0"/>
              <a:t> scope?</a:t>
            </a:r>
          </a:p>
          <a:p>
            <a:pPr marL="1062900" lvl="4" indent="-342900"/>
            <a:r>
              <a:rPr lang="en-US" sz="2800" i="1" dirty="0" err="1"/>
              <a:t>Relevante</a:t>
            </a:r>
            <a:r>
              <a:rPr lang="en-US" sz="2800" i="1" dirty="0"/>
              <a:t> </a:t>
            </a:r>
            <a:r>
              <a:rPr lang="en-US" sz="2800" i="1" dirty="0" err="1"/>
              <a:t>standaarden</a:t>
            </a:r>
            <a:r>
              <a:rPr lang="en-US" sz="2800" i="1" dirty="0"/>
              <a:t> </a:t>
            </a:r>
            <a:r>
              <a:rPr lang="en-US" sz="2800" i="1" dirty="0" err="1"/>
              <a:t>zoals</a:t>
            </a:r>
            <a:r>
              <a:rPr lang="en-US" sz="2800" i="1" dirty="0"/>
              <a:t> </a:t>
            </a:r>
            <a:r>
              <a:rPr lang="en-US" sz="2800" i="1" dirty="0" err="1"/>
              <a:t>Websub</a:t>
            </a:r>
            <a:r>
              <a:rPr lang="en-US" sz="2800" i="1" dirty="0"/>
              <a:t> (W3C)</a:t>
            </a:r>
          </a:p>
          <a:p>
            <a:pPr marL="1062900" lvl="4" indent="-342900"/>
            <a:r>
              <a:rPr lang="en-US" sz="2800" i="1" dirty="0" err="1"/>
              <a:t>Voorbeeld</a:t>
            </a:r>
            <a:r>
              <a:rPr lang="en-US" sz="2800" i="1" dirty="0"/>
              <a:t>: </a:t>
            </a:r>
            <a:r>
              <a:rPr lang="en-US" sz="2800" i="1" dirty="0" err="1"/>
              <a:t>notificatiestandaard</a:t>
            </a:r>
            <a:r>
              <a:rPr lang="en-US" sz="2800" i="1" dirty="0"/>
              <a:t> </a:t>
            </a:r>
            <a:r>
              <a:rPr lang="en-US" sz="2800" i="1" dirty="0" err="1"/>
              <a:t>CloudEvents</a:t>
            </a:r>
            <a:r>
              <a:rPr lang="en-US" sz="2800" i="1" dirty="0"/>
              <a:t> </a:t>
            </a:r>
            <a:r>
              <a:rPr lang="en-US" sz="2800" i="1" dirty="0" err="1"/>
              <a:t>ook</a:t>
            </a:r>
            <a:r>
              <a:rPr lang="en-US" sz="2800" i="1" dirty="0"/>
              <a:t> relevant </a:t>
            </a:r>
            <a:r>
              <a:rPr lang="en-US" sz="2800" i="1" dirty="0" err="1"/>
              <a:t>voor</a:t>
            </a:r>
            <a:r>
              <a:rPr lang="en-US" sz="2800" i="1" dirty="0"/>
              <a:t> </a:t>
            </a:r>
            <a:r>
              <a:rPr lang="en-US" sz="2800" i="1" dirty="0" err="1"/>
              <a:t>terugmelden</a:t>
            </a:r>
            <a:r>
              <a:rPr lang="en-US" sz="2800" i="1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Hoe </a:t>
            </a:r>
            <a:r>
              <a:rPr lang="en-US" sz="3200" dirty="0" err="1"/>
              <a:t>standaardiseren</a:t>
            </a:r>
            <a:r>
              <a:rPr lang="en-US" sz="3200" dirty="0"/>
              <a:t> we de </a:t>
            </a:r>
            <a:r>
              <a:rPr lang="en-US" sz="3200" dirty="0" err="1"/>
              <a:t>inhoud</a:t>
            </a:r>
            <a:r>
              <a:rPr lang="en-US" sz="3200" dirty="0"/>
              <a:t>?</a:t>
            </a:r>
          </a:p>
          <a:p>
            <a:pPr marL="1062900" lvl="4" indent="-342900"/>
            <a:r>
              <a:rPr lang="en-US" sz="2800" i="1" dirty="0" err="1"/>
              <a:t>Vastgesteld</a:t>
            </a:r>
            <a:r>
              <a:rPr lang="en-US" sz="2800" i="1" dirty="0"/>
              <a:t> </a:t>
            </a:r>
            <a:r>
              <a:rPr lang="en-US" sz="2800" i="1" dirty="0" err="1"/>
              <a:t>voor</a:t>
            </a:r>
            <a:r>
              <a:rPr lang="en-US" sz="2800" i="1" dirty="0"/>
              <a:t> de </a:t>
            </a:r>
            <a:r>
              <a:rPr lang="en-US" sz="2800" i="1" dirty="0" err="1"/>
              <a:t>basisregistratie</a:t>
            </a:r>
            <a:r>
              <a:rPr lang="en-US" sz="2800" i="1" dirty="0"/>
              <a:t>, </a:t>
            </a:r>
            <a:r>
              <a:rPr lang="en-US" sz="2800" i="1" dirty="0" err="1"/>
              <a:t>beheer</a:t>
            </a:r>
            <a:r>
              <a:rPr lang="en-US" sz="2800" i="1" dirty="0"/>
              <a:t>?</a:t>
            </a:r>
            <a:endParaRPr lang="nl-NL" sz="2800" i="1" dirty="0"/>
          </a:p>
        </p:txBody>
      </p:sp>
      <p:pic>
        <p:nvPicPr>
          <p:cNvPr id="3" name="Afbeelding 2" descr="Afbeelding met schets, tekening, Kinderkunst, kunst&#10;&#10;Automatisch gegenereerde beschrijving">
            <a:extLst>
              <a:ext uri="{FF2B5EF4-FFF2-40B4-BE49-F238E27FC236}">
                <a16:creationId xmlns:a16="http://schemas.microsoft.com/office/drawing/2014/main" id="{4AEC0672-A243-3D42-305A-096988883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87" y="1415143"/>
            <a:ext cx="10622870" cy="10622870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8503681E-C097-417C-227B-C7F748AF1155}"/>
              </a:ext>
            </a:extLst>
          </p:cNvPr>
          <p:cNvSpPr txBox="1"/>
          <p:nvPr/>
        </p:nvSpPr>
        <p:spPr>
          <a:xfrm>
            <a:off x="872444" y="12192000"/>
            <a:ext cx="10368820" cy="49117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sz="2400" i="1" dirty="0"/>
              <a:t>Dall-e </a:t>
            </a:r>
            <a:r>
              <a:rPr lang="en-US" sz="2400" i="1" dirty="0" err="1"/>
              <a:t>illustratie</a:t>
            </a:r>
            <a:r>
              <a:rPr lang="en-US" sz="2400" i="1" dirty="0"/>
              <a:t>: </a:t>
            </a:r>
            <a:r>
              <a:rPr lang="en-US" sz="2400" i="1" dirty="0" err="1"/>
              <a:t>tekening</a:t>
            </a:r>
            <a:r>
              <a:rPr lang="en-US" sz="2400" i="1" dirty="0"/>
              <a:t> van </a:t>
            </a:r>
            <a:r>
              <a:rPr lang="en-US" sz="2400" i="1" dirty="0" err="1"/>
              <a:t>een</a:t>
            </a:r>
            <a:r>
              <a:rPr lang="en-US" sz="2400" i="1" dirty="0"/>
              <a:t> </a:t>
            </a:r>
            <a:r>
              <a:rPr lang="en-US" sz="2400" i="1" dirty="0" err="1"/>
              <a:t>deur</a:t>
            </a:r>
            <a:r>
              <a:rPr lang="en-US" sz="2400" i="1" dirty="0"/>
              <a:t> met post </a:t>
            </a:r>
            <a:r>
              <a:rPr lang="en-US" sz="2400" i="1" dirty="0" err="1"/>
              <a:t>ervoor</a:t>
            </a:r>
            <a:endParaRPr lang="nl-NL" sz="2400" i="1" dirty="0" err="1"/>
          </a:p>
        </p:txBody>
      </p:sp>
    </p:spTree>
    <p:extLst>
      <p:ext uri="{BB962C8B-B14F-4D97-AF65-F5344CB8AC3E}">
        <p14:creationId xmlns:p14="http://schemas.microsoft.com/office/powerpoint/2010/main" val="195642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3D11BB0-5E71-CF4F-C8D7-079B770B61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Standaarden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notificeren</a:t>
            </a:r>
            <a:endParaRPr lang="nl-NL" dirty="0"/>
          </a:p>
        </p:txBody>
      </p:sp>
      <p:sp>
        <p:nvSpPr>
          <p:cNvPr id="7" name="Ondertitel 6">
            <a:extLst>
              <a:ext uri="{FF2B5EF4-FFF2-40B4-BE49-F238E27FC236}">
                <a16:creationId xmlns:a16="http://schemas.microsoft.com/office/drawing/2014/main" id="{31851324-0D8E-09AC-2078-7D650BB7A7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TO 7-12-2023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3A7F2FBA-2D9A-53C6-C833-D519D9AAAE3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22828250" y="12780963"/>
            <a:ext cx="1558925" cy="730250"/>
          </a:xfrm>
        </p:spPr>
        <p:txBody>
          <a:bodyPr/>
          <a:lstStyle/>
          <a:p>
            <a:fld id="{58A012CB-14D3-4B29-B9BE-EBD198EAE235}" type="slidenum">
              <a:rPr lang="nl-NL" smtClean="0"/>
              <a:t>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109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54BCDE68-84E3-40F8-F7C1-C51167531B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Aanleiding</a:t>
            </a:r>
            <a:endParaRPr lang="nl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122BC770-FABD-0E26-B89C-70D11DAB72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err="1"/>
              <a:t>Standaarden</a:t>
            </a:r>
            <a:r>
              <a:rPr lang="en-US" sz="3200" dirty="0"/>
              <a:t> </a:t>
            </a:r>
            <a:r>
              <a:rPr lang="en-US" sz="3200" dirty="0" err="1"/>
              <a:t>boven</a:t>
            </a:r>
            <a:r>
              <a:rPr lang="en-US" sz="3200" dirty="0"/>
              <a:t> </a:t>
            </a:r>
            <a:r>
              <a:rPr lang="en-US" sz="3200" dirty="0" err="1"/>
              <a:t>voorzieningen</a:t>
            </a: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err="1"/>
              <a:t>Herstart</a:t>
            </a:r>
            <a:r>
              <a:rPr lang="en-US" sz="3200" dirty="0"/>
              <a:t> </a:t>
            </a:r>
            <a:r>
              <a:rPr lang="en-US" sz="3200" dirty="0" err="1"/>
              <a:t>ontwikkeling</a:t>
            </a:r>
            <a:r>
              <a:rPr lang="en-US" sz="3200" dirty="0"/>
              <a:t> </a:t>
            </a:r>
            <a:r>
              <a:rPr lang="en-US" sz="3200" dirty="0" err="1"/>
              <a:t>koppelvlakspecificaties</a:t>
            </a: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In </a:t>
            </a:r>
            <a:r>
              <a:rPr lang="en-US" sz="3200" dirty="0" err="1"/>
              <a:t>beheername</a:t>
            </a:r>
            <a:r>
              <a:rPr lang="en-US" sz="3200" dirty="0"/>
              <a:t> </a:t>
            </a:r>
            <a:r>
              <a:rPr lang="en-US" sz="3200" dirty="0" err="1"/>
              <a:t>CloudEvents</a:t>
            </a:r>
            <a:endParaRPr lang="nl-NL" sz="3200" dirty="0"/>
          </a:p>
        </p:txBody>
      </p:sp>
      <p:pic>
        <p:nvPicPr>
          <p:cNvPr id="19" name="Afbeelding 18" descr="Afbeelding met kleding, hemel, person, persoon&#10;&#10;Automatisch gegenereerde beschrijving">
            <a:extLst>
              <a:ext uri="{FF2B5EF4-FFF2-40B4-BE49-F238E27FC236}">
                <a16:creationId xmlns:a16="http://schemas.microsoft.com/office/drawing/2014/main" id="{315823DC-A8C0-CAC2-9436-3FC0BF778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44" y="1524000"/>
            <a:ext cx="10123714" cy="10123714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7C8AF02F-60D6-6B23-1E9A-C40A1202E2D4}"/>
              </a:ext>
            </a:extLst>
          </p:cNvPr>
          <p:cNvSpPr txBox="1"/>
          <p:nvPr/>
        </p:nvSpPr>
        <p:spPr>
          <a:xfrm>
            <a:off x="872444" y="12192000"/>
            <a:ext cx="10368820" cy="49117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sz="2400" i="1" dirty="0"/>
              <a:t>Dall-e </a:t>
            </a:r>
            <a:r>
              <a:rPr lang="en-US" sz="2400" i="1" dirty="0" err="1"/>
              <a:t>illustratie</a:t>
            </a:r>
            <a:r>
              <a:rPr lang="en-US" sz="2400" i="1" dirty="0"/>
              <a:t>: </a:t>
            </a:r>
            <a:r>
              <a:rPr lang="en-US" sz="2400" i="1" dirty="0" err="1"/>
              <a:t>moderne</a:t>
            </a:r>
            <a:r>
              <a:rPr lang="en-US" sz="2400" i="1" dirty="0"/>
              <a:t> </a:t>
            </a:r>
            <a:r>
              <a:rPr lang="en-US" sz="2400" i="1" dirty="0" err="1"/>
              <a:t>heraut</a:t>
            </a:r>
            <a:r>
              <a:rPr lang="en-US" sz="2400" i="1" dirty="0"/>
              <a:t> </a:t>
            </a:r>
            <a:r>
              <a:rPr lang="en-US" sz="2400" i="1" dirty="0" err="1"/>
              <a:t>vertelt</a:t>
            </a:r>
            <a:r>
              <a:rPr lang="en-US" sz="2400" i="1" dirty="0"/>
              <a:t> </a:t>
            </a:r>
            <a:r>
              <a:rPr lang="en-US" sz="2400" i="1" dirty="0" err="1"/>
              <a:t>nieuws</a:t>
            </a:r>
            <a:r>
              <a:rPr lang="en-US" sz="2400" i="1" dirty="0"/>
              <a:t> </a:t>
            </a:r>
            <a:r>
              <a:rPr lang="en-US" sz="2400" i="1" dirty="0" err="1"/>
              <a:t>aan</a:t>
            </a:r>
            <a:r>
              <a:rPr lang="en-US" sz="2400" i="1" dirty="0"/>
              <a:t> </a:t>
            </a:r>
            <a:r>
              <a:rPr lang="en-US" sz="2400" i="1" dirty="0" err="1"/>
              <a:t>een</a:t>
            </a:r>
            <a:r>
              <a:rPr lang="en-US" sz="2400" i="1" dirty="0"/>
              <a:t> </a:t>
            </a:r>
            <a:r>
              <a:rPr lang="en-US" sz="2400" i="1" dirty="0" err="1"/>
              <a:t>menigte</a:t>
            </a:r>
            <a:endParaRPr lang="nl-NL" sz="2400" i="1" dirty="0" err="1"/>
          </a:p>
        </p:txBody>
      </p:sp>
    </p:spTree>
    <p:extLst>
      <p:ext uri="{BB962C8B-B14F-4D97-AF65-F5344CB8AC3E}">
        <p14:creationId xmlns:p14="http://schemas.microsoft.com/office/powerpoint/2010/main" val="4003879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7234DA8-44B4-7B8F-B86B-5CA383382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 TO </a:t>
            </a:r>
            <a:r>
              <a:rPr lang="en-US" dirty="0" err="1"/>
              <a:t>notificeren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TO </a:t>
            </a:r>
            <a:r>
              <a:rPr lang="en-US" dirty="0" err="1"/>
              <a:t>CloudEvents</a:t>
            </a:r>
            <a:r>
              <a:rPr lang="en-US" dirty="0"/>
              <a:t>?</a:t>
            </a:r>
            <a:endParaRPr lang="nl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98B6AB41-EDBA-CB19-1F79-F9B6AF6869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38266" y="3726001"/>
            <a:ext cx="21710639" cy="4302878"/>
          </a:xfrm>
        </p:spPr>
        <p:txBody>
          <a:bodyPr/>
          <a:lstStyle/>
          <a:p>
            <a:r>
              <a:rPr lang="en-US" sz="2800" dirty="0" err="1"/>
              <a:t>Scheiding</a:t>
            </a:r>
            <a:r>
              <a:rPr lang="en-US" sz="2800" dirty="0"/>
              <a:t> van TO’s over </a:t>
            </a:r>
            <a:r>
              <a:rPr lang="en-US" sz="2800" dirty="0" err="1"/>
              <a:t>technische</a:t>
            </a:r>
            <a:r>
              <a:rPr lang="en-US" sz="2800" dirty="0"/>
              <a:t> (</a:t>
            </a:r>
            <a:r>
              <a:rPr lang="en-US" sz="2800" dirty="0" err="1"/>
              <a:t>uitwisselings</a:t>
            </a:r>
            <a:r>
              <a:rPr lang="en-US" sz="2800" dirty="0"/>
              <a:t>-) </a:t>
            </a:r>
            <a:r>
              <a:rPr lang="en-US" sz="2800" dirty="0" err="1"/>
              <a:t>standaarden</a:t>
            </a:r>
            <a:r>
              <a:rPr lang="en-US" sz="2800" dirty="0"/>
              <a:t> en </a:t>
            </a:r>
            <a:r>
              <a:rPr lang="en-US" sz="2800" dirty="0" err="1"/>
              <a:t>inhoudelijke</a:t>
            </a:r>
            <a:r>
              <a:rPr lang="en-US" sz="2800" dirty="0"/>
              <a:t> (</a:t>
            </a:r>
            <a:r>
              <a:rPr lang="en-US" sz="2800" dirty="0" err="1"/>
              <a:t>semantische</a:t>
            </a:r>
            <a:r>
              <a:rPr lang="en-US" sz="2800" dirty="0"/>
              <a:t>) </a:t>
            </a:r>
            <a:r>
              <a:rPr lang="en-US" sz="2800" dirty="0" err="1"/>
              <a:t>standaarden</a:t>
            </a:r>
            <a:r>
              <a:rPr lang="en-US" sz="2800" dirty="0"/>
              <a:t>.</a:t>
            </a:r>
            <a:endParaRPr lang="nl-NL" sz="2800" dirty="0"/>
          </a:p>
        </p:txBody>
      </p:sp>
      <p:pic>
        <p:nvPicPr>
          <p:cNvPr id="8" name="Afbeelding 7" descr="Afbeelding met tekst, diagram, Plan, Technische tekening&#10;&#10;Automatisch gegenereerde beschrijving">
            <a:extLst>
              <a:ext uri="{FF2B5EF4-FFF2-40B4-BE49-F238E27FC236}">
                <a16:creationId xmlns:a16="http://schemas.microsoft.com/office/drawing/2014/main" id="{85CF8DF1-04B3-183A-BB5F-F496C611A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975" y="4861932"/>
            <a:ext cx="19034853" cy="814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78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54BCDE68-84E3-40F8-F7C1-C51167531B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Openstaande</a:t>
            </a:r>
            <a:r>
              <a:rPr lang="en-US" dirty="0"/>
              <a:t> </a:t>
            </a:r>
            <a:r>
              <a:rPr lang="en-US" dirty="0" err="1"/>
              <a:t>vragen</a:t>
            </a:r>
            <a:endParaRPr lang="nl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122BC770-FABD-0E26-B89C-70D11DAB72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Hoe </a:t>
            </a:r>
            <a:r>
              <a:rPr lang="en-US" sz="3200" dirty="0" err="1"/>
              <a:t>volgen</a:t>
            </a:r>
            <a:r>
              <a:rPr lang="en-US" sz="3200" dirty="0"/>
              <a:t> we </a:t>
            </a:r>
            <a:r>
              <a:rPr lang="en-US" sz="3200" dirty="0" err="1"/>
              <a:t>standaarden</a:t>
            </a:r>
            <a:r>
              <a:rPr lang="en-US" sz="3200" dirty="0"/>
              <a:t> </a:t>
            </a:r>
            <a:r>
              <a:rPr lang="en-US" sz="3200" dirty="0" err="1"/>
              <a:t>buiten</a:t>
            </a:r>
            <a:r>
              <a:rPr lang="en-US" sz="3200" dirty="0"/>
              <a:t> </a:t>
            </a:r>
            <a:r>
              <a:rPr lang="en-US" sz="3200" dirty="0" err="1"/>
              <a:t>onze</a:t>
            </a:r>
            <a:r>
              <a:rPr lang="en-US" sz="3200" dirty="0"/>
              <a:t> scope?</a:t>
            </a:r>
          </a:p>
          <a:p>
            <a:pPr marL="1062900" lvl="4" indent="-342900"/>
            <a:r>
              <a:rPr lang="en-US" sz="2800" i="1" dirty="0" err="1"/>
              <a:t>Relevante</a:t>
            </a:r>
            <a:r>
              <a:rPr lang="en-US" sz="2800" i="1" dirty="0"/>
              <a:t> </a:t>
            </a:r>
            <a:r>
              <a:rPr lang="en-US" sz="2800" i="1" dirty="0" err="1"/>
              <a:t>standaarden</a:t>
            </a:r>
            <a:r>
              <a:rPr lang="en-US" sz="2800" i="1" dirty="0"/>
              <a:t> </a:t>
            </a:r>
            <a:r>
              <a:rPr lang="en-US" sz="2800" i="1" dirty="0" err="1"/>
              <a:t>zoals</a:t>
            </a:r>
            <a:r>
              <a:rPr lang="en-US" sz="2800" i="1" dirty="0"/>
              <a:t> </a:t>
            </a:r>
            <a:r>
              <a:rPr lang="en-US" sz="2800" i="1" dirty="0" err="1"/>
              <a:t>Websub</a:t>
            </a:r>
            <a:r>
              <a:rPr lang="en-US" sz="2800" i="1" dirty="0"/>
              <a:t> (W3C)</a:t>
            </a:r>
          </a:p>
          <a:p>
            <a:pPr marL="1062900" lvl="4" indent="-342900"/>
            <a:r>
              <a:rPr lang="en-US" sz="2800" i="1" dirty="0" err="1"/>
              <a:t>Voorbeeld</a:t>
            </a:r>
            <a:r>
              <a:rPr lang="en-US" sz="2800" i="1" dirty="0"/>
              <a:t>: </a:t>
            </a:r>
            <a:r>
              <a:rPr lang="en-US" sz="2800" i="1" dirty="0" err="1"/>
              <a:t>notificatiestandaard</a:t>
            </a:r>
            <a:r>
              <a:rPr lang="en-US" sz="2800" i="1" dirty="0"/>
              <a:t> </a:t>
            </a:r>
            <a:r>
              <a:rPr lang="en-US" sz="2800" i="1" dirty="0" err="1"/>
              <a:t>CloudEvents</a:t>
            </a:r>
            <a:r>
              <a:rPr lang="en-US" sz="2800" i="1" dirty="0"/>
              <a:t> </a:t>
            </a:r>
            <a:r>
              <a:rPr lang="en-US" sz="2800" i="1" dirty="0" err="1"/>
              <a:t>ook</a:t>
            </a:r>
            <a:r>
              <a:rPr lang="en-US" sz="2800" i="1" dirty="0"/>
              <a:t> relevant </a:t>
            </a:r>
            <a:r>
              <a:rPr lang="en-US" sz="2800" i="1" dirty="0" err="1"/>
              <a:t>voor</a:t>
            </a:r>
            <a:r>
              <a:rPr lang="en-US" sz="2800" i="1" dirty="0"/>
              <a:t> </a:t>
            </a:r>
            <a:r>
              <a:rPr lang="en-US" sz="2800" i="1" dirty="0" err="1"/>
              <a:t>terugmelden</a:t>
            </a:r>
            <a:r>
              <a:rPr lang="en-US" sz="2800" i="1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Hoe </a:t>
            </a:r>
            <a:r>
              <a:rPr lang="en-US" sz="3200" dirty="0" err="1"/>
              <a:t>standaardiseren</a:t>
            </a:r>
            <a:r>
              <a:rPr lang="en-US" sz="3200" dirty="0"/>
              <a:t> we de </a:t>
            </a:r>
            <a:r>
              <a:rPr lang="en-US" sz="3200" dirty="0" err="1"/>
              <a:t>inhoud</a:t>
            </a:r>
            <a:r>
              <a:rPr lang="en-US" sz="3200" dirty="0"/>
              <a:t>?</a:t>
            </a:r>
          </a:p>
          <a:p>
            <a:pPr marL="1062900" lvl="4" indent="-342900"/>
            <a:r>
              <a:rPr lang="en-US" sz="2800" i="1" dirty="0" err="1"/>
              <a:t>Vastgesteld</a:t>
            </a:r>
            <a:r>
              <a:rPr lang="en-US" sz="2800" i="1" dirty="0"/>
              <a:t> </a:t>
            </a:r>
            <a:r>
              <a:rPr lang="en-US" sz="2800" i="1" dirty="0" err="1"/>
              <a:t>voor</a:t>
            </a:r>
            <a:r>
              <a:rPr lang="en-US" sz="2800" i="1" dirty="0"/>
              <a:t> de </a:t>
            </a:r>
            <a:r>
              <a:rPr lang="en-US" sz="2800" i="1" dirty="0" err="1"/>
              <a:t>basisregistratie</a:t>
            </a:r>
            <a:r>
              <a:rPr lang="en-US" sz="2800" i="1" dirty="0"/>
              <a:t>, </a:t>
            </a:r>
            <a:r>
              <a:rPr lang="en-US" sz="2800" i="1" dirty="0" err="1"/>
              <a:t>beheer</a:t>
            </a:r>
            <a:r>
              <a:rPr lang="en-US" sz="2800" i="1"/>
              <a:t>?</a:t>
            </a:r>
            <a:endParaRPr lang="nl-NL" sz="2800" i="1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8C067B75-26CD-D89F-EE66-FACBA6D65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74" y="1240973"/>
            <a:ext cx="10733530" cy="10733530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07944688-8F41-C391-A0EF-DDDB2200DAE7}"/>
              </a:ext>
            </a:extLst>
          </p:cNvPr>
          <p:cNvSpPr txBox="1"/>
          <p:nvPr/>
        </p:nvSpPr>
        <p:spPr>
          <a:xfrm>
            <a:off x="872444" y="12192000"/>
            <a:ext cx="10368820" cy="49117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sz="2400" i="1" dirty="0"/>
              <a:t>Dall-e </a:t>
            </a:r>
            <a:r>
              <a:rPr lang="en-US" sz="2400" i="1" dirty="0" err="1"/>
              <a:t>illustratie</a:t>
            </a:r>
            <a:r>
              <a:rPr lang="en-US" sz="2400" i="1" dirty="0"/>
              <a:t>: </a:t>
            </a:r>
            <a:r>
              <a:rPr lang="en-US" sz="2400" i="1" dirty="0" err="1"/>
              <a:t>notificatie</a:t>
            </a:r>
            <a:r>
              <a:rPr lang="en-US" sz="2400" i="1" dirty="0"/>
              <a:t> </a:t>
            </a:r>
            <a:r>
              <a:rPr lang="en-US" sz="2400" i="1" dirty="0" err="1"/>
              <a:t>komt</a:t>
            </a:r>
            <a:r>
              <a:rPr lang="en-US" sz="2400" i="1" dirty="0"/>
              <a:t> </a:t>
            </a:r>
            <a:r>
              <a:rPr lang="en-US" sz="2400" i="1" dirty="0" err="1"/>
              <a:t>uit</a:t>
            </a:r>
            <a:r>
              <a:rPr lang="en-US" sz="2400" i="1" dirty="0"/>
              <a:t> </a:t>
            </a:r>
            <a:r>
              <a:rPr lang="en-US" sz="2400" i="1" dirty="0" err="1"/>
              <a:t>computerscherm</a:t>
            </a:r>
            <a:r>
              <a:rPr lang="en-US" sz="2400" i="1" dirty="0"/>
              <a:t> </a:t>
            </a:r>
            <a:endParaRPr lang="nl-NL" sz="2400" i="1" dirty="0" err="1"/>
          </a:p>
        </p:txBody>
      </p:sp>
    </p:spTree>
    <p:extLst>
      <p:ext uri="{BB962C8B-B14F-4D97-AF65-F5344CB8AC3E}">
        <p14:creationId xmlns:p14="http://schemas.microsoft.com/office/powerpoint/2010/main" val="3255514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ogius1">
      <a:dk1>
        <a:sysClr val="windowText" lastClr="000000"/>
      </a:dk1>
      <a:lt1>
        <a:sysClr val="window" lastClr="FFFFFF"/>
      </a:lt1>
      <a:dk2>
        <a:srgbClr val="39870C"/>
      </a:dk2>
      <a:lt2>
        <a:srgbClr val="E7E6E6"/>
      </a:lt2>
      <a:accent1>
        <a:srgbClr val="39870C"/>
      </a:accent1>
      <a:accent2>
        <a:srgbClr val="E17000"/>
      </a:accent2>
      <a:accent3>
        <a:srgbClr val="8FCAE7"/>
      </a:accent3>
      <a:accent4>
        <a:srgbClr val="FFB612"/>
      </a:accent4>
      <a:accent5>
        <a:srgbClr val="76D2B6"/>
      </a:accent5>
      <a:accent6>
        <a:srgbClr val="275937"/>
      </a:accent6>
      <a:hlink>
        <a:srgbClr val="0563C1"/>
      </a:hlink>
      <a:folHlink>
        <a:srgbClr val="954F72"/>
      </a:folHlink>
    </a:clrScheme>
    <a:fontScheme name="Logiu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algn="l">
          <a:defRPr sz="2400" dirty="0" err="1" smtClean="0"/>
        </a:defPPr>
      </a:lstStyle>
    </a:txDef>
  </a:objectDefaults>
  <a:extraClrSchemeLst/>
  <a:custClrLst>
    <a:custClr name="Groen">
      <a:srgbClr val="39870C"/>
    </a:custClr>
    <a:custClr name="Oranje">
      <a:srgbClr val="E17000"/>
    </a:custClr>
    <a:custClr name="Licht blauw">
      <a:srgbClr val="8FCAE7"/>
    </a:custClr>
    <a:custClr name="Geel">
      <a:srgbClr val="FFB612"/>
    </a:custClr>
    <a:custClr name="Mint groen">
      <a:srgbClr val="76D2B6"/>
    </a:custClr>
    <a:custClr name="Donker groen">
      <a:srgbClr val="275937"/>
    </a:custClr>
    <a:custClr name="wit">
      <a:srgbClr val="FFFFFF"/>
    </a:custClr>
    <a:custClr name="wit">
      <a:srgbClr val="FFFFFF"/>
    </a:custClr>
    <a:custClr name="wit">
      <a:srgbClr val="FFFFFF"/>
    </a:custClr>
    <a:custClr name="wit">
      <a:srgbClr val="FFFFFF"/>
    </a:custClr>
    <a:custClr name="Groen achtergrond">
      <a:srgbClr val="D7E7CE"/>
    </a:custClr>
    <a:custClr name="Oranje achtergrond">
      <a:srgbClr val="F9E2CC"/>
    </a:custClr>
    <a:custClr name="Licht blauw achtergrond">
      <a:srgbClr val="E9F4FA"/>
    </a:custClr>
    <a:custClr name="Geel achtergrond">
      <a:srgbClr val="FFF0D0"/>
    </a:custClr>
    <a:custClr name="Mint groen achtergrond">
      <a:srgbClr val="E4F6F0"/>
    </a:custClr>
    <a:custClr name="Donker groen achtergrond">
      <a:srgbClr val="D4DED7"/>
    </a:custClr>
    <a:custClr name="wit">
      <a:srgbClr val="FFFFFF"/>
    </a:custClr>
    <a:custClr name="wit">
      <a:srgbClr val="FFFFFF"/>
    </a:custClr>
    <a:custClr name="wit">
      <a:srgbClr val="FFFFFF"/>
    </a:custClr>
    <a:custClr name="wit">
      <a:srgbClr val="FFFFFF"/>
    </a:custClr>
  </a:custClrLst>
  <a:extLst>
    <a:ext uri="{05A4C25C-085E-4340-85A3-A5531E510DB2}">
      <thm15:themeFamily xmlns:thm15="http://schemas.microsoft.com/office/thememl/2012/main" name="Logius-basis.potx" id="{8D478C09-9951-458B-AC9A-452CE5F3AD1A}" vid="{04410D83-B0F7-4032-98FF-F98D01A972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212</Words>
  <Application>Microsoft Office PowerPoint</Application>
  <PresentationFormat>Aangepast</PresentationFormat>
  <Paragraphs>39</Paragraphs>
  <Slides>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2" baseType="lpstr">
      <vt:lpstr>Arial</vt:lpstr>
      <vt:lpstr>Calibri</vt:lpstr>
      <vt:lpstr>Verdana</vt:lpstr>
      <vt:lpstr>Office Theme</vt:lpstr>
      <vt:lpstr>Standaarden voor terugmelden</vt:lpstr>
      <vt:lpstr>PowerPoint-presentatie</vt:lpstr>
      <vt:lpstr>Laatste TO terugmelden?</vt:lpstr>
      <vt:lpstr>PowerPoint-presentatie</vt:lpstr>
      <vt:lpstr>Standaarden voor notificeren</vt:lpstr>
      <vt:lpstr>PowerPoint-presentatie</vt:lpstr>
      <vt:lpstr>Van TO notificeren naar TO CloudEvents?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Annette de Wit</dc:creator>
  <cp:lastModifiedBy>Wisse, Edwin</cp:lastModifiedBy>
  <cp:revision>175</cp:revision>
  <cp:lastPrinted>2023-11-15T12:03:36Z</cp:lastPrinted>
  <dcterms:created xsi:type="dcterms:W3CDTF">2021-08-25T10:40:13Z</dcterms:created>
  <dcterms:modified xsi:type="dcterms:W3CDTF">2023-11-15T12:04:03Z</dcterms:modified>
</cp:coreProperties>
</file>